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2" r:id="rId4"/>
    <p:sldMasterId id="2147483664" r:id="rId5"/>
  </p:sldMasterIdLst>
  <p:notesMasterIdLst>
    <p:notesMasterId r:id="rId19"/>
  </p:notesMasterIdLst>
  <p:handoutMasterIdLst>
    <p:handoutMasterId r:id="rId20"/>
  </p:handoutMasterIdLst>
  <p:sldIdLst>
    <p:sldId id="376" r:id="rId6"/>
    <p:sldId id="569" r:id="rId7"/>
    <p:sldId id="557" r:id="rId8"/>
    <p:sldId id="563" r:id="rId9"/>
    <p:sldId id="565" r:id="rId10"/>
    <p:sldId id="566" r:id="rId11"/>
    <p:sldId id="558" r:id="rId12"/>
    <p:sldId id="546" r:id="rId13"/>
    <p:sldId id="534" r:id="rId14"/>
    <p:sldId id="532" r:id="rId15"/>
    <p:sldId id="549" r:id="rId16"/>
    <p:sldId id="545" r:id="rId17"/>
    <p:sldId id="560"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Stamm" initials="LBS" lastIdx="3" clrIdx="0"/>
  <p:cmAuthor id="1" name="Margaret Reilly" initials="M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0F2DA"/>
    <a:srgbClr val="996633"/>
    <a:srgbClr val="C0C0C0"/>
    <a:srgbClr val="5F5F5F"/>
    <a:srgbClr val="F8861D"/>
    <a:srgbClr val="CCFFFF"/>
    <a:srgbClr val="003366"/>
    <a:srgbClr val="1B597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688" autoAdjust="0"/>
  </p:normalViewPr>
  <p:slideViewPr>
    <p:cSldViewPr snapToGrid="0" showGuides="1">
      <p:cViewPr>
        <p:scale>
          <a:sx n="80" d="100"/>
          <a:sy n="80" d="100"/>
        </p:scale>
        <p:origin x="-792" y="-64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showGuides="1">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0"/>
            <a:ext cx="3039219" cy="464184"/>
          </a:xfrm>
          <a:prstGeom prst="rect">
            <a:avLst/>
          </a:prstGeom>
          <a:noFill/>
          <a:ln w="12700" cap="sq">
            <a:noFill/>
            <a:miter lim="800000"/>
            <a:headEnd type="none" w="sm" len="sm"/>
            <a:tailEnd type="none" w="sm" len="sm"/>
          </a:ln>
          <a:effectLst/>
        </p:spPr>
        <p:txBody>
          <a:bodyPr vert="horz" wrap="square" lIns="92759" tIns="46379" rIns="92759" bIns="46379" numCol="1" anchor="t" anchorCtr="0" compatLnSpc="1">
            <a:prstTxWarp prst="textNoShape">
              <a:avLst/>
            </a:prstTxWarp>
          </a:bodyPr>
          <a:lstStyle>
            <a:lvl1pPr defTabSz="926800" eaLnBrk="0" hangingPunct="0">
              <a:defRPr sz="1200">
                <a:latin typeface="Times New Roman" pitchFamily="18" charset="0"/>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184" y="0"/>
            <a:ext cx="3039218" cy="464184"/>
          </a:xfrm>
          <a:prstGeom prst="rect">
            <a:avLst/>
          </a:prstGeom>
          <a:noFill/>
          <a:ln w="12700" cap="sq">
            <a:noFill/>
            <a:miter lim="800000"/>
            <a:headEnd type="none" w="sm" len="sm"/>
            <a:tailEnd type="none" w="sm" len="sm"/>
          </a:ln>
          <a:effectLst/>
        </p:spPr>
        <p:txBody>
          <a:bodyPr vert="horz" wrap="square" lIns="92759" tIns="46379" rIns="92759" bIns="46379" numCol="1" anchor="t" anchorCtr="0" compatLnSpc="1">
            <a:prstTxWarp prst="textNoShape">
              <a:avLst/>
            </a:prstTxWarp>
          </a:bodyPr>
          <a:lstStyle>
            <a:lvl1pPr algn="r" defTabSz="926800" eaLnBrk="0" hangingPunct="0">
              <a:defRPr sz="1200">
                <a:latin typeface="Times New Roman" pitchFamily="18" charset="0"/>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4" y="8832216"/>
            <a:ext cx="3039219" cy="464184"/>
          </a:xfrm>
          <a:prstGeom prst="rect">
            <a:avLst/>
          </a:prstGeom>
          <a:noFill/>
          <a:ln w="12700" cap="sq">
            <a:noFill/>
            <a:miter lim="800000"/>
            <a:headEnd type="none" w="sm" len="sm"/>
            <a:tailEnd type="none" w="sm" len="sm"/>
          </a:ln>
          <a:effectLst/>
        </p:spPr>
        <p:txBody>
          <a:bodyPr vert="horz" wrap="square" lIns="92759" tIns="46379" rIns="92759" bIns="46379" numCol="1" anchor="b" anchorCtr="0" compatLnSpc="1">
            <a:prstTxWarp prst="textNoShape">
              <a:avLst/>
            </a:prstTxWarp>
          </a:bodyPr>
          <a:lstStyle>
            <a:lvl1pPr defTabSz="926800" eaLnBrk="0" hangingPunct="0">
              <a:defRPr sz="1200">
                <a:latin typeface="Times New Roman" pitchFamily="18" charset="0"/>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184" y="8832216"/>
            <a:ext cx="3039218" cy="464184"/>
          </a:xfrm>
          <a:prstGeom prst="rect">
            <a:avLst/>
          </a:prstGeom>
          <a:noFill/>
          <a:ln w="12700" cap="sq">
            <a:noFill/>
            <a:miter lim="800000"/>
            <a:headEnd type="none" w="sm" len="sm"/>
            <a:tailEnd type="none" w="sm" len="sm"/>
          </a:ln>
          <a:effectLst/>
        </p:spPr>
        <p:txBody>
          <a:bodyPr vert="horz" wrap="square" lIns="92759" tIns="46379" rIns="92759" bIns="46379" numCol="1" anchor="b" anchorCtr="0" compatLnSpc="1">
            <a:prstTxWarp prst="textNoShape">
              <a:avLst/>
            </a:prstTxWarp>
          </a:bodyPr>
          <a:lstStyle>
            <a:lvl1pPr algn="r" defTabSz="926800" eaLnBrk="0" hangingPunct="0">
              <a:defRPr sz="1200">
                <a:latin typeface="Times New Roman" pitchFamily="18" charset="0"/>
                <a:cs typeface="+mn-cs"/>
              </a:defRPr>
            </a:lvl1pPr>
          </a:lstStyle>
          <a:p>
            <a:pPr>
              <a:defRPr/>
            </a:pPr>
            <a:fld id="{35D18C9D-0566-4B6A-845F-52B1FA4960F9}" type="slidenum">
              <a:rPr lang="en-US"/>
              <a:pPr>
                <a:defRPr/>
              </a:pPr>
              <a:t>‹#›</a:t>
            </a:fld>
            <a:endParaRPr lang="en-US" dirty="0"/>
          </a:p>
        </p:txBody>
      </p:sp>
    </p:spTree>
    <p:extLst>
      <p:ext uri="{BB962C8B-B14F-4D97-AF65-F5344CB8AC3E}">
        <p14:creationId xmlns:p14="http://schemas.microsoft.com/office/powerpoint/2010/main" val="1627136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 y="0"/>
            <a:ext cx="3039219" cy="464184"/>
          </a:xfrm>
          <a:prstGeom prst="rect">
            <a:avLst/>
          </a:prstGeom>
          <a:noFill/>
          <a:ln w="12700" cap="sq">
            <a:noFill/>
            <a:miter lim="800000"/>
            <a:headEnd type="none" w="sm" len="sm"/>
            <a:tailEnd type="none" w="sm" len="sm"/>
          </a:ln>
          <a:effectLst/>
        </p:spPr>
        <p:txBody>
          <a:bodyPr vert="horz" wrap="square" lIns="92759" tIns="46379" rIns="92759" bIns="46379" numCol="1" anchor="t" anchorCtr="0" compatLnSpc="1">
            <a:prstTxWarp prst="textNoShape">
              <a:avLst/>
            </a:prstTxWarp>
          </a:bodyPr>
          <a:lstStyle>
            <a:lvl1pPr defTabSz="926800" eaLnBrk="0" hangingPunct="0">
              <a:defRPr sz="1200">
                <a:latin typeface="Times New Roman" pitchFamily="18" charset="0"/>
                <a:cs typeface="+mn-cs"/>
              </a:defRPr>
            </a:lvl1pPr>
          </a:lstStyle>
          <a:p>
            <a:pPr>
              <a:defRPr/>
            </a:pPr>
            <a:endParaRPr lang="en-US" dirty="0"/>
          </a:p>
        </p:txBody>
      </p:sp>
      <p:sp>
        <p:nvSpPr>
          <p:cNvPr id="6147" name="Rectangle 3"/>
          <p:cNvSpPr>
            <a:spLocks noGrp="1" noRot="1" noChangeAspect="1" noChangeArrowheads="1"/>
          </p:cNvSpPr>
          <p:nvPr>
            <p:ph type="sldImg" idx="2"/>
          </p:nvPr>
        </p:nvSpPr>
        <p:spPr bwMode="auto">
          <a:xfrm>
            <a:off x="1185863" y="700088"/>
            <a:ext cx="4641850" cy="3482975"/>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5144" y="4416108"/>
            <a:ext cx="5140112" cy="4180836"/>
          </a:xfrm>
          <a:prstGeom prst="rect">
            <a:avLst/>
          </a:prstGeom>
          <a:noFill/>
          <a:ln w="12700" cap="sq">
            <a:noFill/>
            <a:miter lim="800000"/>
            <a:headEnd type="none" w="sm" len="sm"/>
            <a:tailEnd type="none" w="sm" len="sm"/>
          </a:ln>
          <a:effectLst/>
        </p:spPr>
        <p:txBody>
          <a:bodyPr vert="horz" wrap="square" lIns="92759" tIns="46379" rIns="92759" bIns="463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971184" y="0"/>
            <a:ext cx="3039218" cy="464184"/>
          </a:xfrm>
          <a:prstGeom prst="rect">
            <a:avLst/>
          </a:prstGeom>
          <a:noFill/>
          <a:ln w="12700" cap="sq">
            <a:noFill/>
            <a:miter lim="800000"/>
            <a:headEnd type="none" w="sm" len="sm"/>
            <a:tailEnd type="none" w="sm" len="sm"/>
          </a:ln>
          <a:effectLst/>
        </p:spPr>
        <p:txBody>
          <a:bodyPr vert="horz" wrap="square" lIns="92759" tIns="46379" rIns="92759" bIns="46379" numCol="1" anchor="t" anchorCtr="0" compatLnSpc="1">
            <a:prstTxWarp prst="textNoShape">
              <a:avLst/>
            </a:prstTxWarp>
          </a:bodyPr>
          <a:lstStyle>
            <a:lvl1pPr algn="r" defTabSz="926800" eaLnBrk="0" hangingPunct="0">
              <a:defRPr sz="1200">
                <a:latin typeface="Times New Roman" pitchFamily="18" charset="0"/>
                <a:cs typeface="+mn-cs"/>
              </a:defRPr>
            </a:lvl1pPr>
          </a:lstStyle>
          <a:p>
            <a:pPr>
              <a:defRPr/>
            </a:pPr>
            <a:endParaRPr lang="en-US" dirty="0"/>
          </a:p>
        </p:txBody>
      </p:sp>
      <p:sp>
        <p:nvSpPr>
          <p:cNvPr id="2054" name="Rectangle 6"/>
          <p:cNvSpPr>
            <a:spLocks noGrp="1" noChangeArrowheads="1"/>
          </p:cNvSpPr>
          <p:nvPr>
            <p:ph type="ftr" sz="quarter" idx="4"/>
          </p:nvPr>
        </p:nvSpPr>
        <p:spPr bwMode="auto">
          <a:xfrm>
            <a:off x="4" y="8832216"/>
            <a:ext cx="3039219" cy="464184"/>
          </a:xfrm>
          <a:prstGeom prst="rect">
            <a:avLst/>
          </a:prstGeom>
          <a:noFill/>
          <a:ln w="12700" cap="sq">
            <a:noFill/>
            <a:miter lim="800000"/>
            <a:headEnd type="none" w="sm" len="sm"/>
            <a:tailEnd type="none" w="sm" len="sm"/>
          </a:ln>
          <a:effectLst/>
        </p:spPr>
        <p:txBody>
          <a:bodyPr vert="horz" wrap="square" lIns="92759" tIns="46379" rIns="92759" bIns="46379" numCol="1" anchor="b" anchorCtr="0" compatLnSpc="1">
            <a:prstTxWarp prst="textNoShape">
              <a:avLst/>
            </a:prstTxWarp>
          </a:bodyPr>
          <a:lstStyle>
            <a:lvl1pPr defTabSz="926800" eaLnBrk="0" hangingPunct="0">
              <a:defRPr sz="1200">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971184" y="8832216"/>
            <a:ext cx="3039218" cy="464184"/>
          </a:xfrm>
          <a:prstGeom prst="rect">
            <a:avLst/>
          </a:prstGeom>
          <a:noFill/>
          <a:ln w="12700" cap="sq">
            <a:noFill/>
            <a:miter lim="800000"/>
            <a:headEnd type="none" w="sm" len="sm"/>
            <a:tailEnd type="none" w="sm" len="sm"/>
          </a:ln>
          <a:effectLst/>
        </p:spPr>
        <p:txBody>
          <a:bodyPr vert="horz" wrap="square" lIns="92759" tIns="46379" rIns="92759" bIns="46379" numCol="1" anchor="b" anchorCtr="0" compatLnSpc="1">
            <a:prstTxWarp prst="textNoShape">
              <a:avLst/>
            </a:prstTxWarp>
          </a:bodyPr>
          <a:lstStyle>
            <a:lvl1pPr algn="r" defTabSz="926800" eaLnBrk="0" hangingPunct="0">
              <a:defRPr sz="1200">
                <a:latin typeface="Times New Roman" pitchFamily="18" charset="0"/>
                <a:cs typeface="+mn-cs"/>
              </a:defRPr>
            </a:lvl1pPr>
          </a:lstStyle>
          <a:p>
            <a:pPr>
              <a:defRPr/>
            </a:pPr>
            <a:fld id="{67366D97-5B84-45F3-BA84-A513B5318A46}" type="slidenum">
              <a:rPr lang="en-US"/>
              <a:pPr>
                <a:defRPr/>
              </a:pPr>
              <a:t>‹#›</a:t>
            </a:fld>
            <a:endParaRPr lang="en-US" dirty="0"/>
          </a:p>
        </p:txBody>
      </p:sp>
    </p:spTree>
    <p:extLst>
      <p:ext uri="{BB962C8B-B14F-4D97-AF65-F5344CB8AC3E}">
        <p14:creationId xmlns:p14="http://schemas.microsoft.com/office/powerpoint/2010/main" val="3002633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8595162E-F3CE-454A-8726-848FFAB3DD6E}" type="slidenum">
              <a:rPr lang="en-US" smtClean="0"/>
              <a:pPr>
                <a:defRPr/>
              </a:pPr>
              <a:t>0</a:t>
            </a:fld>
            <a:endParaRPr lang="en-US" dirty="0" smtClean="0"/>
          </a:p>
        </p:txBody>
      </p:sp>
      <p:sp>
        <p:nvSpPr>
          <p:cNvPr id="7171" name="Rectangle 2"/>
          <p:cNvSpPr>
            <a:spLocks noGrp="1" noRot="1" noChangeAspect="1" noChangeArrowheads="1" noTextEdit="1"/>
          </p:cNvSpPr>
          <p:nvPr>
            <p:ph type="sldImg"/>
          </p:nvPr>
        </p:nvSpPr>
        <p:spPr>
          <a:xfrm>
            <a:off x="1182688" y="698500"/>
            <a:ext cx="4645025" cy="3484563"/>
          </a:xfrm>
          <a:ln/>
        </p:spPr>
      </p:sp>
      <p:sp>
        <p:nvSpPr>
          <p:cNvPr id="7172" name="Rectangle 3"/>
          <p:cNvSpPr>
            <a:spLocks noGrp="1" noChangeArrowheads="1"/>
          </p:cNvSpPr>
          <p:nvPr>
            <p:ph type="body" idx="1"/>
          </p:nvPr>
        </p:nvSpPr>
        <p:spPr>
          <a:xfrm>
            <a:off x="701360" y="4416110"/>
            <a:ext cx="5607684" cy="4182427"/>
          </a:xfrm>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366D97-5B84-45F3-BA84-A513B5318A46}"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794208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505575"/>
          </a:xfrm>
          <a:prstGeom prst="rect">
            <a:avLst/>
          </a:prstGeom>
          <a:solidFill>
            <a:schemeClr val="tx2"/>
          </a:solidFill>
          <a:ln w="9525">
            <a:noFill/>
            <a:miter lim="800000"/>
            <a:headEnd/>
            <a:tailEnd/>
          </a:ln>
          <a:effectLst/>
        </p:spPr>
        <p:txBody>
          <a:bodyPr wrap="none" anchor="ctr"/>
          <a:lstStyle/>
          <a:p>
            <a:pPr>
              <a:defRPr/>
            </a:pPr>
            <a:endParaRPr lang="en-US" dirty="0">
              <a:cs typeface="+mn-cs"/>
            </a:endParaRPr>
          </a:p>
        </p:txBody>
      </p:sp>
      <p:pic>
        <p:nvPicPr>
          <p:cNvPr id="5" name="Picture 13" descr="AG_white3.png"/>
          <p:cNvPicPr>
            <a:picLocks noChangeAspect="1"/>
          </p:cNvPicPr>
          <p:nvPr/>
        </p:nvPicPr>
        <p:blipFill>
          <a:blip r:embed="rId2" cstate="print"/>
          <a:srcRect/>
          <a:stretch>
            <a:fillRect/>
          </a:stretch>
        </p:blipFill>
        <p:spPr bwMode="auto">
          <a:xfrm>
            <a:off x="6353294" y="203251"/>
            <a:ext cx="2555256" cy="366922"/>
          </a:xfrm>
          <a:prstGeom prst="rect">
            <a:avLst/>
          </a:prstGeom>
          <a:noFill/>
          <a:ln w="9525">
            <a:noFill/>
            <a:miter lim="800000"/>
            <a:headEnd/>
            <a:tailEnd/>
          </a:ln>
        </p:spPr>
      </p:pic>
      <p:sp>
        <p:nvSpPr>
          <p:cNvPr id="6" name="Line 7"/>
          <p:cNvSpPr>
            <a:spLocks noChangeShapeType="1"/>
          </p:cNvSpPr>
          <p:nvPr/>
        </p:nvSpPr>
        <p:spPr bwMode="auto">
          <a:xfrm>
            <a:off x="730250" y="0"/>
            <a:ext cx="0" cy="1971675"/>
          </a:xfrm>
          <a:prstGeom prst="line">
            <a:avLst/>
          </a:prstGeom>
          <a:noFill/>
          <a:ln w="12700">
            <a:solidFill>
              <a:schemeClr val="bg1"/>
            </a:solidFill>
            <a:prstDash val="sysDot"/>
            <a:round/>
            <a:headEnd/>
            <a:tailEnd/>
          </a:ln>
          <a:effectLst/>
        </p:spPr>
        <p:txBody>
          <a:bodyPr/>
          <a:lstStyle/>
          <a:p>
            <a:pPr>
              <a:defRPr/>
            </a:pPr>
            <a:endParaRPr lang="en-US" dirty="0">
              <a:cs typeface="+mn-cs"/>
            </a:endParaRPr>
          </a:p>
        </p:txBody>
      </p:sp>
      <p:sp>
        <p:nvSpPr>
          <p:cNvPr id="7" name="Line 8"/>
          <p:cNvSpPr>
            <a:spLocks noChangeShapeType="1"/>
          </p:cNvSpPr>
          <p:nvPr/>
        </p:nvSpPr>
        <p:spPr bwMode="auto">
          <a:xfrm>
            <a:off x="731838" y="4598988"/>
            <a:ext cx="0" cy="1912937"/>
          </a:xfrm>
          <a:prstGeom prst="line">
            <a:avLst/>
          </a:prstGeom>
          <a:noFill/>
          <a:ln w="12700">
            <a:solidFill>
              <a:schemeClr val="bg1"/>
            </a:solidFill>
            <a:prstDash val="sysDot"/>
            <a:round/>
            <a:headEnd/>
            <a:tailEnd/>
          </a:ln>
          <a:effectLst/>
        </p:spPr>
        <p:txBody>
          <a:bodyPr/>
          <a:lstStyle/>
          <a:p>
            <a:pPr>
              <a:defRPr/>
            </a:pPr>
            <a:endParaRPr lang="en-US" dirty="0">
              <a:cs typeface="+mn-cs"/>
            </a:endParaRPr>
          </a:p>
        </p:txBody>
      </p:sp>
      <p:sp>
        <p:nvSpPr>
          <p:cNvPr id="368643" name="Rectangle 3"/>
          <p:cNvSpPr>
            <a:spLocks noGrp="1" noChangeArrowheads="1"/>
          </p:cNvSpPr>
          <p:nvPr>
            <p:ph type="ctrTitle"/>
          </p:nvPr>
        </p:nvSpPr>
        <p:spPr>
          <a:xfrm>
            <a:off x="730250" y="2092325"/>
            <a:ext cx="7772400" cy="942975"/>
          </a:xfrm>
        </p:spPr>
        <p:txBody>
          <a:bodyPr anchor="ctr"/>
          <a:lstStyle>
            <a:lvl1pPr>
              <a:defRPr sz="3600">
                <a:solidFill>
                  <a:schemeClr val="bg1"/>
                </a:solidFill>
              </a:defRPr>
            </a:lvl1pPr>
          </a:lstStyle>
          <a:p>
            <a:r>
              <a:rPr lang="en-US" smtClean="0"/>
              <a:t>Click to edit Master title style</a:t>
            </a:r>
            <a:endParaRPr lang="en-US" dirty="0"/>
          </a:p>
        </p:txBody>
      </p:sp>
      <p:sp>
        <p:nvSpPr>
          <p:cNvPr id="368644" name="Rectangle 4"/>
          <p:cNvSpPr>
            <a:spLocks noGrp="1" noChangeArrowheads="1"/>
          </p:cNvSpPr>
          <p:nvPr>
            <p:ph type="subTitle" idx="1"/>
          </p:nvPr>
        </p:nvSpPr>
        <p:spPr>
          <a:xfrm>
            <a:off x="730250" y="3171825"/>
            <a:ext cx="6400800" cy="620713"/>
          </a:xfrm>
        </p:spPr>
        <p:txBody>
          <a:bodyPr/>
          <a:lstStyle>
            <a:lvl1pPr>
              <a:defRPr sz="2000">
                <a:solidFill>
                  <a:schemeClr val="bg1"/>
                </a:solidFill>
              </a:defRPr>
            </a:lvl1pPr>
          </a:lstStyle>
          <a:p>
            <a:r>
              <a:rPr lang="en-US" smtClean="0"/>
              <a:t>Click to edit Master subtitle style</a:t>
            </a:r>
            <a:endParaRPr lang="en-US" dirty="0"/>
          </a:p>
        </p:txBody>
      </p:sp>
      <p:sp>
        <p:nvSpPr>
          <p:cNvPr id="11" name="Rectangle 5"/>
          <p:cNvSpPr txBox="1">
            <a:spLocks noChangeArrowheads="1"/>
          </p:cNvSpPr>
          <p:nvPr userDrawn="1"/>
        </p:nvSpPr>
        <p:spPr bwMode="auto">
          <a:xfrm>
            <a:off x="330200" y="6562725"/>
            <a:ext cx="8489950" cy="271463"/>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lvl1pPr algn="dist">
              <a:defRPr sz="800" b="1">
                <a:solidFill>
                  <a:schemeClr val="tx2"/>
                </a:solidFill>
                <a:cs typeface="+mn-cs"/>
              </a:defRPr>
            </a:lvl1p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chemeClr val="tx2"/>
                </a:solidFill>
                <a:effectLst/>
                <a:uLnTx/>
                <a:uFillTx/>
                <a:latin typeface="Arial" charset="0"/>
                <a:ea typeface="+mn-ea"/>
                <a:cs typeface="+mn-cs"/>
              </a:rPr>
              <a:t>BOSTON    CHICAGO    DALLAS    DENVER    LOS ANGELES    MENLO PARK    MONTREAL    NEW YORK    SAN FRANCISCO    WASHINGTON</a:t>
            </a:r>
            <a:endParaRPr kumimoji="0" lang="en-US" sz="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4"/>
          <p:cNvSpPr>
            <a:spLocks noGrp="1"/>
          </p:cNvSpPr>
          <p:nvPr>
            <p:ph type="ftr" sz="quarter" idx="3"/>
          </p:nvPr>
        </p:nvSpPr>
        <p:spPr>
          <a:xfrm>
            <a:off x="753143" y="6159280"/>
            <a:ext cx="5780822" cy="348045"/>
          </a:xfrm>
          <a:prstGeom prst="rect">
            <a:avLst/>
          </a:prstGeom>
        </p:spPr>
        <p:txBody>
          <a:bodyPr vert="horz" lIns="91440" tIns="45720" rIns="91440" bIns="45720" rtlCol="0" anchor="ctr"/>
          <a:lstStyle>
            <a:lvl1pPr>
              <a:defRPr lang="en-US" sz="900" b="1" smtClean="0">
                <a:solidFill>
                  <a:srgbClr val="FF0000"/>
                </a:solidFill>
              </a:defRPr>
            </a:lvl1pPr>
          </a:lstStyle>
          <a:p>
            <a:r>
              <a:rPr lang="en-US" dirty="0" smtClean="0"/>
              <a:t>DRAFT CONFIDENTIAL PRELMINIARY UNAUDITED RESULTS – DO NOT CITE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753143" y="6354596"/>
            <a:ext cx="5780822" cy="348045"/>
          </a:xfrm>
          <a:prstGeom prst="rect">
            <a:avLst/>
          </a:prstGeom>
        </p:spPr>
        <p:txBody>
          <a:bodyPr vert="horz" lIns="91440" tIns="45720" rIns="91440" bIns="45720" rtlCol="0" anchor="ctr"/>
          <a:lstStyle>
            <a:lvl1pPr>
              <a:defRPr lang="en-US" smtClean="0">
                <a:solidFill>
                  <a:srgbClr val="FF0000"/>
                </a:solidFill>
              </a:defRPr>
            </a:lvl1pPr>
          </a:lstStyle>
          <a:p>
            <a:r>
              <a:rPr lang="en-US" dirty="0" smtClean="0"/>
              <a:t>DRAFT CONFIDENTIAL PRELMINIARY UNAUDITED RESULTS – DO NOT CITE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455613" y="3033179"/>
            <a:ext cx="8229600" cy="773113"/>
          </a:xfrm>
        </p:spPr>
        <p:txBody>
          <a:bodyPr anchor="ctr" anchorCtr="0"/>
          <a:lstStyle/>
          <a:p>
            <a:r>
              <a:rPr lang="en-US" smtClean="0"/>
              <a:t>Click to edit Master title style</a:t>
            </a:r>
            <a:endParaRPr lang="en-US"/>
          </a:p>
        </p:txBody>
      </p:sp>
      <p:sp>
        <p:nvSpPr>
          <p:cNvPr id="4" name="Footer Placeholder 4"/>
          <p:cNvSpPr>
            <a:spLocks noGrp="1"/>
          </p:cNvSpPr>
          <p:nvPr>
            <p:ph type="ftr" sz="quarter" idx="10"/>
          </p:nvPr>
        </p:nvSpPr>
        <p:spPr>
          <a:xfrm>
            <a:off x="753143" y="6345718"/>
            <a:ext cx="5780822" cy="348045"/>
          </a:xfrm>
          <a:prstGeom prst="rect">
            <a:avLst/>
          </a:prstGeom>
        </p:spPr>
        <p:txBody>
          <a:bodyPr vert="horz" lIns="91440" tIns="45720" rIns="91440" bIns="45720" rtlCol="0" anchor="ctr"/>
          <a:lstStyle>
            <a:lvl1pPr>
              <a:defRPr lang="en-US" smtClean="0">
                <a:solidFill>
                  <a:srgbClr val="FF0000"/>
                </a:solidFill>
              </a:defRPr>
            </a:lvl1pPr>
          </a:lstStyle>
          <a:p>
            <a:r>
              <a:rPr lang="en-US" dirty="0" smtClean="0"/>
              <a:t>DRAFT CONFIDENTIAL PRELMINIARY UNAUDITED RESULTS – DO NOT CITE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505575"/>
          </a:xfrm>
          <a:prstGeom prst="rect">
            <a:avLst/>
          </a:prstGeom>
          <a:solidFill>
            <a:schemeClr val="tx2"/>
          </a:solidFill>
          <a:ln w="9525">
            <a:noFill/>
            <a:miter lim="800000"/>
            <a:headEnd/>
            <a:tailEnd/>
          </a:ln>
          <a:effectLst/>
        </p:spPr>
        <p:txBody>
          <a:bodyPr wrap="none" anchor="ctr"/>
          <a:lstStyle/>
          <a:p>
            <a:pPr>
              <a:defRPr/>
            </a:pPr>
            <a:endParaRPr lang="en-US" dirty="0">
              <a:cs typeface="+mn-cs"/>
            </a:endParaRPr>
          </a:p>
        </p:txBody>
      </p:sp>
      <p:pic>
        <p:nvPicPr>
          <p:cNvPr id="5" name="Picture 13" descr="AG_white3.png"/>
          <p:cNvPicPr>
            <a:picLocks noChangeAspect="1"/>
          </p:cNvPicPr>
          <p:nvPr/>
        </p:nvPicPr>
        <p:blipFill>
          <a:blip r:embed="rId2" cstate="print"/>
          <a:srcRect/>
          <a:stretch>
            <a:fillRect/>
          </a:stretch>
        </p:blipFill>
        <p:spPr bwMode="auto">
          <a:xfrm>
            <a:off x="5645150" y="523875"/>
            <a:ext cx="3073400" cy="441325"/>
          </a:xfrm>
          <a:prstGeom prst="rect">
            <a:avLst/>
          </a:prstGeom>
          <a:noFill/>
          <a:ln w="9525">
            <a:noFill/>
            <a:miter lim="800000"/>
            <a:headEnd/>
            <a:tailEnd/>
          </a:ln>
        </p:spPr>
      </p:pic>
      <p:sp>
        <p:nvSpPr>
          <p:cNvPr id="6" name="Line 7"/>
          <p:cNvSpPr>
            <a:spLocks noChangeShapeType="1"/>
          </p:cNvSpPr>
          <p:nvPr/>
        </p:nvSpPr>
        <p:spPr bwMode="auto">
          <a:xfrm>
            <a:off x="730250" y="0"/>
            <a:ext cx="0" cy="1971675"/>
          </a:xfrm>
          <a:prstGeom prst="line">
            <a:avLst/>
          </a:prstGeom>
          <a:noFill/>
          <a:ln w="12700">
            <a:solidFill>
              <a:schemeClr val="bg1"/>
            </a:solidFill>
            <a:prstDash val="sysDot"/>
            <a:round/>
            <a:headEnd/>
            <a:tailEnd/>
          </a:ln>
          <a:effectLst/>
        </p:spPr>
        <p:txBody>
          <a:bodyPr/>
          <a:lstStyle/>
          <a:p>
            <a:pPr>
              <a:defRPr/>
            </a:pPr>
            <a:endParaRPr lang="en-US" dirty="0">
              <a:cs typeface="+mn-cs"/>
            </a:endParaRPr>
          </a:p>
        </p:txBody>
      </p:sp>
      <p:sp>
        <p:nvSpPr>
          <p:cNvPr id="7" name="Line 8"/>
          <p:cNvSpPr>
            <a:spLocks noChangeShapeType="1"/>
          </p:cNvSpPr>
          <p:nvPr/>
        </p:nvSpPr>
        <p:spPr bwMode="auto">
          <a:xfrm>
            <a:off x="731838" y="4598988"/>
            <a:ext cx="0" cy="1912937"/>
          </a:xfrm>
          <a:prstGeom prst="line">
            <a:avLst/>
          </a:prstGeom>
          <a:noFill/>
          <a:ln w="12700">
            <a:solidFill>
              <a:schemeClr val="bg1"/>
            </a:solidFill>
            <a:prstDash val="sysDot"/>
            <a:round/>
            <a:headEnd/>
            <a:tailEnd/>
          </a:ln>
          <a:effectLst/>
        </p:spPr>
        <p:txBody>
          <a:bodyPr/>
          <a:lstStyle/>
          <a:p>
            <a:pPr>
              <a:defRPr/>
            </a:pPr>
            <a:endParaRPr lang="en-US" dirty="0">
              <a:cs typeface="+mn-cs"/>
            </a:endParaRPr>
          </a:p>
        </p:txBody>
      </p:sp>
      <p:sp>
        <p:nvSpPr>
          <p:cNvPr id="11" name="Rectangle 5"/>
          <p:cNvSpPr txBox="1">
            <a:spLocks noChangeArrowheads="1"/>
          </p:cNvSpPr>
          <p:nvPr userDrawn="1"/>
        </p:nvSpPr>
        <p:spPr bwMode="auto">
          <a:xfrm>
            <a:off x="330200" y="6562725"/>
            <a:ext cx="8489950" cy="271463"/>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lvl1pPr algn="dist">
              <a:defRPr sz="800" b="1">
                <a:solidFill>
                  <a:schemeClr val="tx2"/>
                </a:solidFill>
                <a:cs typeface="+mn-cs"/>
              </a:defRPr>
            </a:lvl1p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chemeClr val="tx2"/>
                </a:solidFill>
                <a:effectLst/>
                <a:uLnTx/>
                <a:uFillTx/>
                <a:latin typeface="Arial" charset="0"/>
                <a:ea typeface="+mn-ea"/>
                <a:cs typeface="+mn-cs"/>
              </a:rPr>
              <a:t>BOSTON    CHICAGO    DALLAS    DENVER    LOS ANGELES    MENLO PARK    MONTREAL    NEW YORK    SAN FRANCISCO    WASHINGTON</a:t>
            </a:r>
            <a:endParaRPr kumimoji="0" lang="en-US" sz="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10" name="Text Placeholder 9"/>
          <p:cNvSpPr>
            <a:spLocks noGrp="1"/>
          </p:cNvSpPr>
          <p:nvPr>
            <p:ph type="body" sz="quarter" idx="10"/>
          </p:nvPr>
        </p:nvSpPr>
        <p:spPr>
          <a:xfrm>
            <a:off x="787400" y="2030413"/>
            <a:ext cx="6335713" cy="2562225"/>
          </a:xfrm>
        </p:spPr>
        <p:txBody>
          <a:bodyPr anchor="ctr" anchorCtr="0"/>
          <a:lstStyle>
            <a:lvl1pPr>
              <a:spcBef>
                <a:spcPts val="600"/>
              </a:spcBef>
              <a:defRPr sz="2000">
                <a:solidFill>
                  <a:schemeClr val="bg1"/>
                </a:solidFill>
              </a:defRPr>
            </a:lvl1pPr>
            <a:lvl2pPr marL="231775" indent="-231775">
              <a:spcBef>
                <a:spcPts val="600"/>
              </a:spcBef>
              <a:buNone/>
              <a:defRPr sz="1800"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5" name="Rectangle 44"/>
          <p:cNvSpPr/>
          <p:nvPr userDrawn="1"/>
        </p:nvSpPr>
        <p:spPr>
          <a:xfrm>
            <a:off x="228600" y="4038600"/>
            <a:ext cx="8686800" cy="2286000"/>
          </a:xfrm>
          <a:prstGeom prst="rect">
            <a:avLst/>
          </a:prstGeom>
          <a:solidFill>
            <a:srgbClr val="00678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000" dirty="0" smtClean="0">
              <a:solidFill>
                <a:srgbClr val="4D4D4D"/>
              </a:solidFill>
            </a:endParaRPr>
          </a:p>
        </p:txBody>
      </p:sp>
      <p:pic>
        <p:nvPicPr>
          <p:cNvPr id="25" name="Picture 24" descr="Bos_VP_White_Talking.jpg"/>
          <p:cNvPicPr>
            <a:picLocks noChangeAspect="1"/>
          </p:cNvPicPr>
          <p:nvPr userDrawn="1"/>
        </p:nvPicPr>
        <p:blipFill>
          <a:blip r:embed="rId2" cstate="print"/>
          <a:srcRect r="4000"/>
          <a:stretch>
            <a:fillRect/>
          </a:stretch>
        </p:blipFill>
        <p:spPr>
          <a:xfrm>
            <a:off x="228600" y="914400"/>
            <a:ext cx="2057400" cy="1428750"/>
          </a:xfrm>
          <a:prstGeom prst="rect">
            <a:avLst/>
          </a:prstGeom>
          <a:ln w="3175">
            <a:noFill/>
          </a:ln>
        </p:spPr>
      </p:pic>
      <p:pic>
        <p:nvPicPr>
          <p:cNvPr id="26" name="Picture 25" descr="DSC_8463.a.jpg"/>
          <p:cNvPicPr>
            <a:picLocks noChangeAspect="1"/>
          </p:cNvPicPr>
          <p:nvPr userDrawn="1"/>
        </p:nvPicPr>
        <p:blipFill>
          <a:blip r:embed="rId3" cstate="print"/>
          <a:srcRect r="3571"/>
          <a:stretch>
            <a:fillRect/>
          </a:stretch>
        </p:blipFill>
        <p:spPr>
          <a:xfrm>
            <a:off x="228600" y="2457450"/>
            <a:ext cx="2057400" cy="1417066"/>
          </a:xfrm>
          <a:prstGeom prst="rect">
            <a:avLst/>
          </a:prstGeom>
          <a:ln w="3175">
            <a:noFill/>
          </a:ln>
        </p:spPr>
      </p:pic>
      <p:pic>
        <p:nvPicPr>
          <p:cNvPr id="27" name="Picture 26" descr="IMG_9976.jpg"/>
          <p:cNvPicPr>
            <a:picLocks noChangeAspect="1"/>
          </p:cNvPicPr>
          <p:nvPr userDrawn="1"/>
        </p:nvPicPr>
        <p:blipFill>
          <a:blip r:embed="rId4" cstate="print"/>
          <a:srcRect r="4000"/>
          <a:stretch>
            <a:fillRect/>
          </a:stretch>
        </p:blipFill>
        <p:spPr>
          <a:xfrm>
            <a:off x="4648200" y="2457450"/>
            <a:ext cx="2057400" cy="1428750"/>
          </a:xfrm>
          <a:prstGeom prst="rect">
            <a:avLst/>
          </a:prstGeom>
          <a:ln w="3175">
            <a:noFill/>
          </a:ln>
        </p:spPr>
      </p:pic>
      <p:pic>
        <p:nvPicPr>
          <p:cNvPr id="37" name="Picture 36" descr="dc_mp_mulhern2.jpg"/>
          <p:cNvPicPr>
            <a:picLocks noChangeAspect="1"/>
          </p:cNvPicPr>
          <p:nvPr userDrawn="1"/>
        </p:nvPicPr>
        <p:blipFill>
          <a:blip r:embed="rId5" cstate="print"/>
          <a:srcRect r="4000"/>
          <a:stretch>
            <a:fillRect/>
          </a:stretch>
        </p:blipFill>
        <p:spPr>
          <a:xfrm>
            <a:off x="2438400" y="914400"/>
            <a:ext cx="2057400" cy="1428750"/>
          </a:xfrm>
          <a:prstGeom prst="rect">
            <a:avLst/>
          </a:prstGeom>
          <a:ln w="3175">
            <a:noFill/>
          </a:ln>
        </p:spPr>
      </p:pic>
      <p:pic>
        <p:nvPicPr>
          <p:cNvPr id="41" name="Picture 40" descr="la_vp_gustafson_assoc_moreno.jpg"/>
          <p:cNvPicPr>
            <a:picLocks noChangeAspect="1"/>
          </p:cNvPicPr>
          <p:nvPr userDrawn="1"/>
        </p:nvPicPr>
        <p:blipFill>
          <a:blip r:embed="rId6" cstate="print"/>
          <a:srcRect r="4000"/>
          <a:stretch>
            <a:fillRect/>
          </a:stretch>
        </p:blipFill>
        <p:spPr>
          <a:xfrm>
            <a:off x="2438400" y="2457450"/>
            <a:ext cx="2057400" cy="1428750"/>
          </a:xfrm>
          <a:prstGeom prst="rect">
            <a:avLst/>
          </a:prstGeom>
          <a:ln w="3175">
            <a:noFill/>
          </a:ln>
        </p:spPr>
      </p:pic>
      <p:pic>
        <p:nvPicPr>
          <p:cNvPr id="42" name="Picture 41" descr="menlo_vp_chawla_staff.jpg"/>
          <p:cNvPicPr>
            <a:picLocks noChangeAspect="1"/>
          </p:cNvPicPr>
          <p:nvPr userDrawn="1"/>
        </p:nvPicPr>
        <p:blipFill>
          <a:blip r:embed="rId7" cstate="print"/>
          <a:srcRect r="4000"/>
          <a:stretch>
            <a:fillRect/>
          </a:stretch>
        </p:blipFill>
        <p:spPr>
          <a:xfrm>
            <a:off x="6858000" y="914400"/>
            <a:ext cx="2057400" cy="1428750"/>
          </a:xfrm>
          <a:prstGeom prst="rect">
            <a:avLst/>
          </a:prstGeom>
          <a:ln w="3175">
            <a:noFill/>
          </a:ln>
        </p:spPr>
      </p:pic>
      <p:pic>
        <p:nvPicPr>
          <p:cNvPr id="44" name="Picture 43" descr="ny_chakraborty.jpg"/>
          <p:cNvPicPr>
            <a:picLocks noChangeAspect="1"/>
          </p:cNvPicPr>
          <p:nvPr userDrawn="1"/>
        </p:nvPicPr>
        <p:blipFill>
          <a:blip r:embed="rId8" cstate="print"/>
          <a:srcRect r="4000"/>
          <a:stretch>
            <a:fillRect/>
          </a:stretch>
        </p:blipFill>
        <p:spPr>
          <a:xfrm>
            <a:off x="6858000" y="2457450"/>
            <a:ext cx="2057400" cy="1428750"/>
          </a:xfrm>
          <a:prstGeom prst="rect">
            <a:avLst/>
          </a:prstGeom>
          <a:ln w="3175">
            <a:noFill/>
          </a:ln>
        </p:spPr>
      </p:pic>
      <p:sp>
        <p:nvSpPr>
          <p:cNvPr id="39" name="Rectangle 38"/>
          <p:cNvSpPr/>
          <p:nvPr userDrawn="1"/>
        </p:nvSpPr>
        <p:spPr bwMode="gray">
          <a:xfrm>
            <a:off x="228600" y="6431280"/>
            <a:ext cx="8686800" cy="274320"/>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000" dirty="0">
              <a:solidFill>
                <a:prstClr val="white"/>
              </a:solidFill>
            </a:endParaRPr>
          </a:p>
        </p:txBody>
      </p:sp>
      <p:sp>
        <p:nvSpPr>
          <p:cNvPr id="2" name="Title 1"/>
          <p:cNvSpPr>
            <a:spLocks noGrp="1"/>
          </p:cNvSpPr>
          <p:nvPr userDrawn="1">
            <p:ph type="ctrTitle" hasCustomPrompt="1"/>
          </p:nvPr>
        </p:nvSpPr>
        <p:spPr>
          <a:xfrm>
            <a:off x="533400" y="4114800"/>
            <a:ext cx="7696200" cy="784225"/>
          </a:xfrm>
          <a:prstGeom prst="rect">
            <a:avLst/>
          </a:prstGeom>
        </p:spPr>
        <p:txBody>
          <a:bodyPr anchor="b" anchorCtr="0">
            <a:noAutofit/>
          </a:bodyPr>
          <a:lstStyle>
            <a:lvl1pPr>
              <a:defRPr sz="3600" baseline="0">
                <a:solidFill>
                  <a:schemeClr val="bg1"/>
                </a:solidFill>
                <a:latin typeface="Arial" pitchFamily="34" charset="0"/>
              </a:defRPr>
            </a:lvl1pPr>
          </a:lstStyle>
          <a:p>
            <a:r>
              <a:rPr lang="en-US" dirty="0" smtClean="0"/>
              <a:t>Energy &amp; Environmental Work </a:t>
            </a:r>
            <a:endParaRPr lang="en-US" dirty="0"/>
          </a:p>
        </p:txBody>
      </p:sp>
      <p:sp>
        <p:nvSpPr>
          <p:cNvPr id="3" name="Subtitle 2"/>
          <p:cNvSpPr>
            <a:spLocks noGrp="1"/>
          </p:cNvSpPr>
          <p:nvPr userDrawn="1">
            <p:ph type="subTitle" idx="1" hasCustomPrompt="1"/>
          </p:nvPr>
        </p:nvSpPr>
        <p:spPr>
          <a:xfrm>
            <a:off x="533400" y="4953000"/>
            <a:ext cx="6400800" cy="914400"/>
          </a:xfrm>
          <a:prstGeom prst="rect">
            <a:avLst/>
          </a:prstGeom>
        </p:spPr>
        <p:txBody>
          <a:bodyPr>
            <a:noAutofit/>
          </a:bodyPr>
          <a:lstStyle>
            <a:lvl1pPr marL="0" indent="0" algn="l">
              <a:buNone/>
              <a:defRPr sz="2400" b="0"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Analysis Group – 2012 </a:t>
            </a:r>
            <a:endParaRPr lang="en-US" dirty="0"/>
          </a:p>
        </p:txBody>
      </p:sp>
      <p:sp>
        <p:nvSpPr>
          <p:cNvPr id="28" name="Rectangle 27"/>
          <p:cNvSpPr/>
          <p:nvPr userDrawn="1"/>
        </p:nvSpPr>
        <p:spPr bwMode="gray">
          <a:xfrm>
            <a:off x="312260" y="6475512"/>
            <a:ext cx="522515"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BOSTON</a:t>
            </a:r>
          </a:p>
        </p:txBody>
      </p:sp>
      <p:sp>
        <p:nvSpPr>
          <p:cNvPr id="29" name="Rectangle 28"/>
          <p:cNvSpPr/>
          <p:nvPr userDrawn="1"/>
        </p:nvSpPr>
        <p:spPr bwMode="gray">
          <a:xfrm>
            <a:off x="1006747" y="6475512"/>
            <a:ext cx="579966"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CHICAGO</a:t>
            </a:r>
          </a:p>
        </p:txBody>
      </p:sp>
      <p:sp>
        <p:nvSpPr>
          <p:cNvPr id="30" name="Rectangle 29"/>
          <p:cNvSpPr/>
          <p:nvPr userDrawn="1"/>
        </p:nvSpPr>
        <p:spPr bwMode="gray">
          <a:xfrm>
            <a:off x="1758685" y="6475512"/>
            <a:ext cx="473527"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DALLAS</a:t>
            </a:r>
          </a:p>
        </p:txBody>
      </p:sp>
      <p:sp>
        <p:nvSpPr>
          <p:cNvPr id="31" name="Rectangle 30"/>
          <p:cNvSpPr/>
          <p:nvPr userDrawn="1"/>
        </p:nvSpPr>
        <p:spPr bwMode="gray">
          <a:xfrm>
            <a:off x="2404184" y="6475512"/>
            <a:ext cx="518411"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DENVER</a:t>
            </a:r>
          </a:p>
        </p:txBody>
      </p:sp>
      <p:sp>
        <p:nvSpPr>
          <p:cNvPr id="32" name="Rectangle 31"/>
          <p:cNvSpPr/>
          <p:nvPr userDrawn="1"/>
        </p:nvSpPr>
        <p:spPr bwMode="gray">
          <a:xfrm>
            <a:off x="3094567" y="6475512"/>
            <a:ext cx="857606"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LOS ANGELES</a:t>
            </a:r>
          </a:p>
        </p:txBody>
      </p:sp>
      <p:sp>
        <p:nvSpPr>
          <p:cNvPr id="33" name="Rectangle 32"/>
          <p:cNvSpPr/>
          <p:nvPr userDrawn="1"/>
        </p:nvSpPr>
        <p:spPr bwMode="gray">
          <a:xfrm>
            <a:off x="4124145" y="6475512"/>
            <a:ext cx="803232"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MENLO PARK</a:t>
            </a:r>
          </a:p>
        </p:txBody>
      </p:sp>
      <p:sp>
        <p:nvSpPr>
          <p:cNvPr id="34" name="Rectangle 33"/>
          <p:cNvSpPr/>
          <p:nvPr userDrawn="1"/>
        </p:nvSpPr>
        <p:spPr bwMode="gray">
          <a:xfrm>
            <a:off x="5099349" y="6475512"/>
            <a:ext cx="691215"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MONTREAL</a:t>
            </a:r>
          </a:p>
        </p:txBody>
      </p:sp>
      <p:sp>
        <p:nvSpPr>
          <p:cNvPr id="35" name="Rectangle 34"/>
          <p:cNvSpPr/>
          <p:nvPr userDrawn="1"/>
        </p:nvSpPr>
        <p:spPr bwMode="gray">
          <a:xfrm>
            <a:off x="5962536" y="6475512"/>
            <a:ext cx="674480"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NEW YORK</a:t>
            </a:r>
          </a:p>
        </p:txBody>
      </p:sp>
      <p:sp>
        <p:nvSpPr>
          <p:cNvPr id="36" name="Rectangle 35"/>
          <p:cNvSpPr/>
          <p:nvPr userDrawn="1"/>
        </p:nvSpPr>
        <p:spPr bwMode="gray">
          <a:xfrm>
            <a:off x="6808988" y="6475512"/>
            <a:ext cx="1019830" cy="153888"/>
          </a:xfrm>
          <a:prstGeom prst="rect">
            <a:avLst/>
          </a:prstGeom>
        </p:spPr>
        <p:txBody>
          <a:bodyPr wrap="none" lIns="0" tIns="0" rIns="0" bIns="0" anchor="ctr" anchorCtr="1">
            <a:spAutoFit/>
          </a:bodyPr>
          <a:lstStyle/>
          <a:p>
            <a:pPr algn="ctr" fontAlgn="auto">
              <a:spcBef>
                <a:spcPts val="0"/>
              </a:spcBef>
              <a:spcAft>
                <a:spcPts val="0"/>
              </a:spcAft>
              <a:defRPr/>
            </a:pPr>
            <a:r>
              <a:rPr lang="en-US" sz="1000" kern="100" spc="-20" dirty="0">
                <a:solidFill>
                  <a:srgbClr val="003E7E"/>
                </a:solidFill>
                <a:latin typeface="Arial"/>
              </a:rPr>
              <a:t>SAN FRANCISCO</a:t>
            </a:r>
          </a:p>
        </p:txBody>
      </p:sp>
      <p:sp>
        <p:nvSpPr>
          <p:cNvPr id="38" name="Rectangle 37"/>
          <p:cNvSpPr/>
          <p:nvPr userDrawn="1"/>
        </p:nvSpPr>
        <p:spPr bwMode="gray">
          <a:xfrm>
            <a:off x="8000783" y="6475512"/>
            <a:ext cx="850553" cy="153888"/>
          </a:xfrm>
          <a:prstGeom prst="rect">
            <a:avLst/>
          </a:prstGeom>
        </p:spPr>
        <p:txBody>
          <a:bodyPr wrap="none" lIns="0" tIns="0" rIns="0" bIns="0" anchor="ctr">
            <a:spAutoFit/>
          </a:bodyPr>
          <a:lstStyle/>
          <a:p>
            <a:pPr algn="ctr" fontAlgn="auto">
              <a:spcBef>
                <a:spcPts val="0"/>
              </a:spcBef>
              <a:spcAft>
                <a:spcPts val="0"/>
              </a:spcAft>
              <a:defRPr/>
            </a:pPr>
            <a:r>
              <a:rPr lang="en-US" sz="1000" kern="100" spc="-20" dirty="0">
                <a:solidFill>
                  <a:srgbClr val="003E7E"/>
                </a:solidFill>
                <a:latin typeface="Arial"/>
              </a:rPr>
              <a:t>WASHINGTON</a:t>
            </a:r>
          </a:p>
        </p:txBody>
      </p:sp>
      <p:sp>
        <p:nvSpPr>
          <p:cNvPr id="40" name="Rectangle 39"/>
          <p:cNvSpPr/>
          <p:nvPr userDrawn="1"/>
        </p:nvSpPr>
        <p:spPr bwMode="gray">
          <a:xfrm>
            <a:off x="884185"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50" name="Rectangle 49"/>
          <p:cNvSpPr/>
          <p:nvPr userDrawn="1"/>
        </p:nvSpPr>
        <p:spPr bwMode="gray">
          <a:xfrm>
            <a:off x="6686426"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51" name="Rectangle 50"/>
          <p:cNvSpPr/>
          <p:nvPr userDrawn="1"/>
        </p:nvSpPr>
        <p:spPr bwMode="gray">
          <a:xfrm>
            <a:off x="1636123"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52" name="Rectangle 51"/>
          <p:cNvSpPr/>
          <p:nvPr userDrawn="1"/>
        </p:nvSpPr>
        <p:spPr bwMode="gray">
          <a:xfrm>
            <a:off x="2281622"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3" name="Rectangle 62"/>
          <p:cNvSpPr/>
          <p:nvPr userDrawn="1"/>
        </p:nvSpPr>
        <p:spPr bwMode="gray">
          <a:xfrm>
            <a:off x="2972005"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4" name="Rectangle 63"/>
          <p:cNvSpPr/>
          <p:nvPr userDrawn="1"/>
        </p:nvSpPr>
        <p:spPr bwMode="gray">
          <a:xfrm>
            <a:off x="5839974"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6" name="Rectangle 65"/>
          <p:cNvSpPr/>
          <p:nvPr userDrawn="1"/>
        </p:nvSpPr>
        <p:spPr bwMode="gray">
          <a:xfrm>
            <a:off x="4976787"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7" name="Rectangle 66"/>
          <p:cNvSpPr/>
          <p:nvPr userDrawn="1"/>
        </p:nvSpPr>
        <p:spPr bwMode="gray">
          <a:xfrm>
            <a:off x="4001583"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24" name="Rectangle 23"/>
          <p:cNvSpPr/>
          <p:nvPr userDrawn="1"/>
        </p:nvSpPr>
        <p:spPr bwMode="gray">
          <a:xfrm>
            <a:off x="7878228" y="6506736"/>
            <a:ext cx="73152"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pic>
        <p:nvPicPr>
          <p:cNvPr id="46" name="Picture 45" descr="Montreal.png"/>
          <p:cNvPicPr>
            <a:picLocks noChangeAspect="1"/>
          </p:cNvPicPr>
          <p:nvPr userDrawn="1"/>
        </p:nvPicPr>
        <p:blipFill>
          <a:blip r:embed="rId9" cstate="print"/>
          <a:srcRect r="-565"/>
          <a:stretch>
            <a:fillRect/>
          </a:stretch>
        </p:blipFill>
        <p:spPr>
          <a:xfrm>
            <a:off x="4648200" y="914400"/>
            <a:ext cx="2057400" cy="1426464"/>
          </a:xfrm>
          <a:prstGeom prst="rect">
            <a:avLst/>
          </a:prstGeom>
        </p:spPr>
      </p:pic>
    </p:spTree>
    <p:extLst>
      <p:ext uri="{BB962C8B-B14F-4D97-AF65-F5344CB8AC3E}">
        <p14:creationId xmlns:p14="http://schemas.microsoft.com/office/powerpoint/2010/main" val="24633613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501650" y="242888"/>
            <a:ext cx="4213225" cy="276999"/>
          </a:xfrm>
          <a:prstGeom prst="rect">
            <a:avLst/>
          </a:prstGeom>
          <a:noFill/>
          <a:ln w="9525">
            <a:noFill/>
            <a:miter lim="800000"/>
            <a:headEnd/>
            <a:tailEnd/>
          </a:ln>
          <a:effectLst/>
        </p:spPr>
        <p:txBody>
          <a:bodyPr>
            <a:spAutoFit/>
          </a:bodyPr>
          <a:lstStyle/>
          <a:p>
            <a:pPr fontAlgn="auto">
              <a:spcBef>
                <a:spcPct val="50000"/>
              </a:spcBef>
              <a:spcAft>
                <a:spcPts val="0"/>
              </a:spcAft>
            </a:pPr>
            <a:r>
              <a:rPr lang="en-US" sz="1200" dirty="0" smtClean="0">
                <a:solidFill>
                  <a:prstClr val="white"/>
                </a:solidFill>
                <a:latin typeface="Arial"/>
              </a:rPr>
              <a:t>Analysis Group – 2012 Orientation </a:t>
            </a:r>
            <a:endParaRPr lang="en-US" sz="1200" dirty="0">
              <a:solidFill>
                <a:prstClr val="white"/>
              </a:solidFill>
              <a:latin typeface="Arial"/>
            </a:endParaRPr>
          </a:p>
        </p:txBody>
      </p:sp>
      <p:sp>
        <p:nvSpPr>
          <p:cNvPr id="6" name="Rectangle 4"/>
          <p:cNvSpPr txBox="1">
            <a:spLocks noChangeArrowheads="1"/>
          </p:cNvSpPr>
          <p:nvPr userDrawn="1"/>
        </p:nvSpPr>
        <p:spPr bwMode="auto">
          <a:xfrm>
            <a:off x="744538" y="640715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1B5970"/>
                </a:solidFill>
              </a:defRPr>
            </a:lvl1pPr>
          </a:lstStyle>
          <a:p>
            <a:pPr fontAlgn="auto">
              <a:spcBef>
                <a:spcPts val="0"/>
              </a:spcBef>
              <a:spcAft>
                <a:spcPts val="0"/>
              </a:spcAft>
              <a:defRPr/>
            </a:pPr>
            <a:r>
              <a:rPr lang="en-US" smtClean="0">
                <a:latin typeface="Arial"/>
                <a:cs typeface="+mn-cs"/>
              </a:rPr>
              <a:t>October 2012</a:t>
            </a:r>
            <a:endParaRPr lang="en-US" dirty="0">
              <a:latin typeface="Arial"/>
              <a:cs typeface="+mn-cs"/>
            </a:endParaRPr>
          </a:p>
        </p:txBody>
      </p:sp>
      <p:sp>
        <p:nvSpPr>
          <p:cNvPr id="7" name="Rectangle 8"/>
          <p:cNvSpPr>
            <a:spLocks noChangeArrowheads="1"/>
          </p:cNvSpPr>
          <p:nvPr userDrawn="1"/>
        </p:nvSpPr>
        <p:spPr bwMode="auto">
          <a:xfrm>
            <a:off x="452438" y="6399213"/>
            <a:ext cx="8264525" cy="261937"/>
          </a:xfrm>
          <a:prstGeom prst="rect">
            <a:avLst/>
          </a:prstGeom>
          <a:noFill/>
          <a:ln w="12700">
            <a:solidFill>
              <a:srgbClr val="1B5970"/>
            </a:solid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8" name="Rectangle 9"/>
          <p:cNvSpPr>
            <a:spLocks noChangeArrowheads="1"/>
          </p:cNvSpPr>
          <p:nvPr userDrawn="1"/>
        </p:nvSpPr>
        <p:spPr bwMode="auto">
          <a:xfrm>
            <a:off x="436563" y="6399213"/>
            <a:ext cx="268287"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9" name="Rectangle 10"/>
          <p:cNvSpPr>
            <a:spLocks noChangeArrowheads="1"/>
          </p:cNvSpPr>
          <p:nvPr userDrawn="1"/>
        </p:nvSpPr>
        <p:spPr bwMode="auto">
          <a:xfrm>
            <a:off x="6543675" y="6399213"/>
            <a:ext cx="2173288"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10" name="Text Box 11"/>
          <p:cNvSpPr txBox="1">
            <a:spLocks noChangeArrowheads="1"/>
          </p:cNvSpPr>
          <p:nvPr userDrawn="1"/>
        </p:nvSpPr>
        <p:spPr bwMode="auto">
          <a:xfrm>
            <a:off x="7997825" y="6248400"/>
            <a:ext cx="676275" cy="396875"/>
          </a:xfrm>
          <a:prstGeom prst="rect">
            <a:avLst/>
          </a:prstGeom>
          <a:noFill/>
          <a:ln w="9525">
            <a:noFill/>
            <a:miter lim="800000"/>
            <a:headEnd/>
            <a:tailEnd/>
          </a:ln>
          <a:effectLst/>
        </p:spPr>
        <p:txBody>
          <a:bodyPr wrap="none">
            <a:spAutoFit/>
          </a:bodyPr>
          <a:lstStyle/>
          <a:p>
            <a:pPr algn="r" fontAlgn="auto">
              <a:spcBef>
                <a:spcPts val="0"/>
              </a:spcBef>
              <a:spcAft>
                <a:spcPts val="0"/>
              </a:spcAft>
            </a:pPr>
            <a:endParaRPr lang="en-US" sz="1000" b="1">
              <a:solidFill>
                <a:prstClr val="white"/>
              </a:solidFill>
              <a:latin typeface="Arial"/>
            </a:endParaRPr>
          </a:p>
          <a:p>
            <a:pPr algn="r" fontAlgn="auto">
              <a:spcBef>
                <a:spcPts val="0"/>
              </a:spcBef>
              <a:spcAft>
                <a:spcPts val="0"/>
              </a:spcAft>
            </a:pPr>
            <a:r>
              <a:rPr lang="en-US" sz="1000" b="1">
                <a:solidFill>
                  <a:prstClr val="white"/>
                </a:solidFill>
                <a:latin typeface="Arial"/>
              </a:rPr>
              <a:t>Page </a:t>
            </a:r>
            <a:fld id="{390D08D8-02FD-447E-8C8B-E2705E45DAC3}" type="slidenum">
              <a:rPr lang="en-US" sz="1000" b="1">
                <a:solidFill>
                  <a:prstClr val="white"/>
                </a:solidFill>
                <a:latin typeface="Arial"/>
              </a:rPr>
              <a:pPr algn="r" fontAlgn="auto">
                <a:spcBef>
                  <a:spcPts val="0"/>
                </a:spcBef>
                <a:spcAft>
                  <a:spcPts val="0"/>
                </a:spcAft>
              </a:pPr>
              <a:t>‹#›</a:t>
            </a:fld>
            <a:endParaRPr lang="en-US" sz="1000" b="1">
              <a:solidFill>
                <a:prstClr val="white"/>
              </a:solidFill>
              <a:latin typeface="Arial"/>
            </a:endParaRPr>
          </a:p>
        </p:txBody>
      </p:sp>
      <p:sp>
        <p:nvSpPr>
          <p:cNvPr id="11" name="Rectangle 5"/>
          <p:cNvSpPr>
            <a:spLocks noChangeArrowheads="1"/>
          </p:cNvSpPr>
          <p:nvPr userDrawn="1"/>
        </p:nvSpPr>
        <p:spPr bwMode="auto">
          <a:xfrm>
            <a:off x="444500" y="0"/>
            <a:ext cx="8272463" cy="593725"/>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pic>
        <p:nvPicPr>
          <p:cNvPr id="12" name="Picture 6" descr="logo_ppt_hc_bg_sm"/>
          <p:cNvPicPr>
            <a:picLocks noChangeAspect="1" noChangeArrowheads="1"/>
          </p:cNvPicPr>
          <p:nvPr userDrawn="1"/>
        </p:nvPicPr>
        <p:blipFill>
          <a:blip r:embed="rId2" cstate="print"/>
          <a:srcRect/>
          <a:stretch>
            <a:fillRect/>
          </a:stretch>
        </p:blipFill>
        <p:spPr bwMode="auto">
          <a:xfrm>
            <a:off x="6521450" y="141288"/>
            <a:ext cx="2057400" cy="314325"/>
          </a:xfrm>
          <a:prstGeom prst="rect">
            <a:avLst/>
          </a:prstGeom>
          <a:noFill/>
        </p:spPr>
      </p:pic>
    </p:spTree>
    <p:extLst>
      <p:ext uri="{BB962C8B-B14F-4D97-AF65-F5344CB8AC3E}">
        <p14:creationId xmlns:p14="http://schemas.microsoft.com/office/powerpoint/2010/main" val="2962312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452438" y="6376988"/>
            <a:ext cx="8264525" cy="261937"/>
          </a:xfrm>
          <a:prstGeom prst="rect">
            <a:avLst/>
          </a:prstGeom>
          <a:noFill/>
          <a:ln w="12700">
            <a:solidFill>
              <a:srgbClr val="1B5970"/>
            </a:solid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8" name="Rectangle 9"/>
          <p:cNvSpPr>
            <a:spLocks noChangeArrowheads="1"/>
          </p:cNvSpPr>
          <p:nvPr userDrawn="1"/>
        </p:nvSpPr>
        <p:spPr bwMode="auto">
          <a:xfrm>
            <a:off x="436563" y="6376988"/>
            <a:ext cx="268287"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9" name="Rectangle 10"/>
          <p:cNvSpPr>
            <a:spLocks noChangeArrowheads="1"/>
          </p:cNvSpPr>
          <p:nvPr userDrawn="1"/>
        </p:nvSpPr>
        <p:spPr bwMode="auto">
          <a:xfrm>
            <a:off x="6543675" y="6376988"/>
            <a:ext cx="2173288"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10" name="Text Box 11"/>
          <p:cNvSpPr txBox="1">
            <a:spLocks noChangeArrowheads="1"/>
          </p:cNvSpPr>
          <p:nvPr userDrawn="1"/>
        </p:nvSpPr>
        <p:spPr bwMode="auto">
          <a:xfrm>
            <a:off x="7997825" y="6226175"/>
            <a:ext cx="676275" cy="396875"/>
          </a:xfrm>
          <a:prstGeom prst="rect">
            <a:avLst/>
          </a:prstGeom>
          <a:noFill/>
          <a:ln w="9525">
            <a:noFill/>
            <a:miter lim="800000"/>
            <a:headEnd/>
            <a:tailEnd/>
          </a:ln>
          <a:effectLst/>
        </p:spPr>
        <p:txBody>
          <a:bodyPr wrap="none">
            <a:spAutoFit/>
          </a:bodyPr>
          <a:lstStyle/>
          <a:p>
            <a:pPr algn="r" fontAlgn="auto">
              <a:spcBef>
                <a:spcPts val="0"/>
              </a:spcBef>
              <a:spcAft>
                <a:spcPts val="0"/>
              </a:spcAft>
            </a:pPr>
            <a:endParaRPr lang="en-US" sz="1000" b="1">
              <a:solidFill>
                <a:prstClr val="white"/>
              </a:solidFill>
              <a:latin typeface="Arial"/>
            </a:endParaRPr>
          </a:p>
          <a:p>
            <a:pPr algn="r" fontAlgn="auto">
              <a:spcBef>
                <a:spcPts val="0"/>
              </a:spcBef>
              <a:spcAft>
                <a:spcPts val="0"/>
              </a:spcAft>
            </a:pPr>
            <a:r>
              <a:rPr lang="en-US" sz="1000" b="1">
                <a:solidFill>
                  <a:prstClr val="white"/>
                </a:solidFill>
                <a:latin typeface="Arial"/>
              </a:rPr>
              <a:t>Page </a:t>
            </a:r>
            <a:fld id="{390D08D8-02FD-447E-8C8B-E2705E45DAC3}" type="slidenum">
              <a:rPr lang="en-US" sz="1000" b="1">
                <a:solidFill>
                  <a:prstClr val="white"/>
                </a:solidFill>
                <a:latin typeface="Arial"/>
              </a:rPr>
              <a:pPr algn="r" fontAlgn="auto">
                <a:spcBef>
                  <a:spcPts val="0"/>
                </a:spcBef>
                <a:spcAft>
                  <a:spcPts val="0"/>
                </a:spcAft>
              </a:pPr>
              <a:t>‹#›</a:t>
            </a:fld>
            <a:endParaRPr lang="en-US" sz="1000" b="1">
              <a:solidFill>
                <a:prstClr val="white"/>
              </a:solidFill>
              <a:latin typeface="Arial"/>
            </a:endParaRPr>
          </a:p>
        </p:txBody>
      </p:sp>
      <p:sp>
        <p:nvSpPr>
          <p:cNvPr id="2" name="Title 1"/>
          <p:cNvSpPr>
            <a:spLocks noGrp="1"/>
          </p:cNvSpPr>
          <p:nvPr>
            <p:ph type="title"/>
          </p:nvPr>
        </p:nvSpPr>
        <p:spPr>
          <a:xfrm>
            <a:off x="1371600" y="1143000"/>
            <a:ext cx="8115300" cy="809625"/>
          </a:xfrm>
          <a:prstGeom prst="rect">
            <a:avLst/>
          </a:prstGeom>
        </p:spPr>
        <p:txBody>
          <a:bodyPr/>
          <a:lstStyle/>
          <a:p>
            <a:r>
              <a:rPr lang="en-US" smtClean="0"/>
              <a:t>Click to edit Master title style</a:t>
            </a:r>
            <a:endParaRPr lang="en-US"/>
          </a:p>
        </p:txBody>
      </p:sp>
      <p:sp>
        <p:nvSpPr>
          <p:cNvPr id="4" name="Text Box 7"/>
          <p:cNvSpPr txBox="1">
            <a:spLocks noChangeArrowheads="1"/>
          </p:cNvSpPr>
          <p:nvPr userDrawn="1"/>
        </p:nvSpPr>
        <p:spPr bwMode="auto">
          <a:xfrm>
            <a:off x="501650" y="242888"/>
            <a:ext cx="4213225" cy="276999"/>
          </a:xfrm>
          <a:prstGeom prst="rect">
            <a:avLst/>
          </a:prstGeom>
          <a:noFill/>
          <a:ln w="9525">
            <a:noFill/>
            <a:miter lim="800000"/>
            <a:headEnd/>
            <a:tailEnd/>
          </a:ln>
          <a:effectLst/>
        </p:spPr>
        <p:txBody>
          <a:bodyPr>
            <a:spAutoFit/>
          </a:bodyPr>
          <a:lstStyle/>
          <a:p>
            <a:pPr fontAlgn="auto">
              <a:spcBef>
                <a:spcPct val="50000"/>
              </a:spcBef>
              <a:spcAft>
                <a:spcPts val="0"/>
              </a:spcAft>
            </a:pPr>
            <a:r>
              <a:rPr lang="en-US" sz="1200" dirty="0" smtClean="0">
                <a:solidFill>
                  <a:prstClr val="white"/>
                </a:solidFill>
                <a:latin typeface="Arial"/>
              </a:rPr>
              <a:t>Analysis Group – 2012 Orientation </a:t>
            </a:r>
            <a:endParaRPr lang="en-US" sz="1200" dirty="0">
              <a:solidFill>
                <a:prstClr val="white"/>
              </a:solidFill>
              <a:latin typeface="Arial"/>
            </a:endParaRPr>
          </a:p>
        </p:txBody>
      </p:sp>
      <p:sp>
        <p:nvSpPr>
          <p:cNvPr id="11" name="Rectangle 5"/>
          <p:cNvSpPr>
            <a:spLocks noChangeArrowheads="1"/>
          </p:cNvSpPr>
          <p:nvPr userDrawn="1"/>
        </p:nvSpPr>
        <p:spPr bwMode="auto">
          <a:xfrm>
            <a:off x="444500" y="0"/>
            <a:ext cx="8272463" cy="593725"/>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pic>
        <p:nvPicPr>
          <p:cNvPr id="12" name="Picture 6" descr="logo_ppt_hc_bg_sm"/>
          <p:cNvPicPr>
            <a:picLocks noChangeAspect="1" noChangeArrowheads="1"/>
          </p:cNvPicPr>
          <p:nvPr userDrawn="1"/>
        </p:nvPicPr>
        <p:blipFill>
          <a:blip r:embed="rId2" cstate="print"/>
          <a:srcRect/>
          <a:stretch>
            <a:fillRect/>
          </a:stretch>
        </p:blipFill>
        <p:spPr bwMode="auto">
          <a:xfrm>
            <a:off x="6521450" y="141288"/>
            <a:ext cx="2057400" cy="314325"/>
          </a:xfrm>
          <a:prstGeom prst="rect">
            <a:avLst/>
          </a:prstGeom>
          <a:noFill/>
        </p:spPr>
      </p:pic>
    </p:spTree>
    <p:extLst>
      <p:ext uri="{BB962C8B-B14F-4D97-AF65-F5344CB8AC3E}">
        <p14:creationId xmlns:p14="http://schemas.microsoft.com/office/powerpoint/2010/main" val="36631892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452438" y="6399213"/>
            <a:ext cx="8264525" cy="261937"/>
          </a:xfrm>
          <a:prstGeom prst="rect">
            <a:avLst/>
          </a:prstGeom>
          <a:noFill/>
          <a:ln w="12700">
            <a:solidFill>
              <a:srgbClr val="1B5970"/>
            </a:solid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8" name="Rectangle 4"/>
          <p:cNvSpPr txBox="1">
            <a:spLocks noChangeArrowheads="1"/>
          </p:cNvSpPr>
          <p:nvPr userDrawn="1"/>
        </p:nvSpPr>
        <p:spPr bwMode="auto">
          <a:xfrm>
            <a:off x="744538" y="640715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1B5970"/>
                </a:solidFill>
              </a:defRPr>
            </a:lvl1pPr>
          </a:lstStyle>
          <a:p>
            <a:pPr fontAlgn="auto">
              <a:spcBef>
                <a:spcPts val="0"/>
              </a:spcBef>
              <a:spcAft>
                <a:spcPts val="0"/>
              </a:spcAft>
              <a:defRPr/>
            </a:pPr>
            <a:r>
              <a:rPr lang="en-US" dirty="0" smtClean="0">
                <a:latin typeface="Arial"/>
                <a:cs typeface="+mn-cs"/>
              </a:rPr>
              <a:t>October 2012</a:t>
            </a:r>
            <a:endParaRPr lang="en-US" dirty="0">
              <a:latin typeface="Arial"/>
              <a:cs typeface="+mn-cs"/>
            </a:endParaRPr>
          </a:p>
        </p:txBody>
      </p:sp>
      <p:sp>
        <p:nvSpPr>
          <p:cNvPr id="2" name="Title 1"/>
          <p:cNvSpPr>
            <a:spLocks noGrp="1"/>
          </p:cNvSpPr>
          <p:nvPr>
            <p:ph type="title"/>
          </p:nvPr>
        </p:nvSpPr>
        <p:spPr>
          <a:xfrm>
            <a:off x="560388" y="438150"/>
            <a:ext cx="8115300" cy="8096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60388" y="1565275"/>
            <a:ext cx="40005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1565275"/>
            <a:ext cx="4000500" cy="46783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Box 7"/>
          <p:cNvSpPr txBox="1">
            <a:spLocks noChangeArrowheads="1"/>
          </p:cNvSpPr>
          <p:nvPr userDrawn="1"/>
        </p:nvSpPr>
        <p:spPr bwMode="auto">
          <a:xfrm>
            <a:off x="501650" y="242888"/>
            <a:ext cx="4213225" cy="276999"/>
          </a:xfrm>
          <a:prstGeom prst="rect">
            <a:avLst/>
          </a:prstGeom>
          <a:noFill/>
          <a:ln w="9525">
            <a:noFill/>
            <a:miter lim="800000"/>
            <a:headEnd/>
            <a:tailEnd/>
          </a:ln>
          <a:effectLst/>
        </p:spPr>
        <p:txBody>
          <a:bodyPr>
            <a:spAutoFit/>
          </a:bodyPr>
          <a:lstStyle/>
          <a:p>
            <a:pPr fontAlgn="auto">
              <a:spcBef>
                <a:spcPct val="50000"/>
              </a:spcBef>
              <a:spcAft>
                <a:spcPts val="0"/>
              </a:spcAft>
            </a:pPr>
            <a:r>
              <a:rPr lang="en-US" sz="1200" dirty="0" smtClean="0">
                <a:solidFill>
                  <a:prstClr val="white"/>
                </a:solidFill>
                <a:latin typeface="Arial"/>
              </a:rPr>
              <a:t>Analysis Group – 2012 Orientation </a:t>
            </a:r>
            <a:endParaRPr lang="en-US" sz="1200" dirty="0">
              <a:solidFill>
                <a:prstClr val="white"/>
              </a:solidFill>
              <a:latin typeface="Arial"/>
            </a:endParaRPr>
          </a:p>
        </p:txBody>
      </p:sp>
      <p:sp>
        <p:nvSpPr>
          <p:cNvPr id="10" name="Rectangle 9"/>
          <p:cNvSpPr>
            <a:spLocks noChangeArrowheads="1"/>
          </p:cNvSpPr>
          <p:nvPr userDrawn="1"/>
        </p:nvSpPr>
        <p:spPr bwMode="auto">
          <a:xfrm>
            <a:off x="436563" y="6399213"/>
            <a:ext cx="268287"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11" name="Rectangle 10"/>
          <p:cNvSpPr>
            <a:spLocks noChangeArrowheads="1"/>
          </p:cNvSpPr>
          <p:nvPr userDrawn="1"/>
        </p:nvSpPr>
        <p:spPr bwMode="auto">
          <a:xfrm>
            <a:off x="6543675" y="6399213"/>
            <a:ext cx="2173288"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12" name="Text Box 11"/>
          <p:cNvSpPr txBox="1">
            <a:spLocks noChangeArrowheads="1"/>
          </p:cNvSpPr>
          <p:nvPr userDrawn="1"/>
        </p:nvSpPr>
        <p:spPr bwMode="auto">
          <a:xfrm>
            <a:off x="7997825" y="6248400"/>
            <a:ext cx="676275" cy="396875"/>
          </a:xfrm>
          <a:prstGeom prst="rect">
            <a:avLst/>
          </a:prstGeom>
          <a:noFill/>
          <a:ln w="9525">
            <a:noFill/>
            <a:miter lim="800000"/>
            <a:headEnd/>
            <a:tailEnd/>
          </a:ln>
          <a:effectLst/>
        </p:spPr>
        <p:txBody>
          <a:bodyPr wrap="none">
            <a:spAutoFit/>
          </a:bodyPr>
          <a:lstStyle/>
          <a:p>
            <a:pPr algn="r" fontAlgn="auto">
              <a:spcBef>
                <a:spcPts val="0"/>
              </a:spcBef>
              <a:spcAft>
                <a:spcPts val="0"/>
              </a:spcAft>
            </a:pPr>
            <a:endParaRPr lang="en-US" sz="1000" b="1">
              <a:solidFill>
                <a:prstClr val="white"/>
              </a:solidFill>
              <a:latin typeface="Arial"/>
            </a:endParaRPr>
          </a:p>
          <a:p>
            <a:pPr algn="r" fontAlgn="auto">
              <a:spcBef>
                <a:spcPts val="0"/>
              </a:spcBef>
              <a:spcAft>
                <a:spcPts val="0"/>
              </a:spcAft>
            </a:pPr>
            <a:r>
              <a:rPr lang="en-US" sz="1000" b="1">
                <a:solidFill>
                  <a:prstClr val="white"/>
                </a:solidFill>
                <a:latin typeface="Arial"/>
              </a:rPr>
              <a:t>Page </a:t>
            </a:r>
            <a:fld id="{390D08D8-02FD-447E-8C8B-E2705E45DAC3}" type="slidenum">
              <a:rPr lang="en-US" sz="1000" b="1">
                <a:solidFill>
                  <a:prstClr val="white"/>
                </a:solidFill>
                <a:latin typeface="Arial"/>
              </a:rPr>
              <a:pPr algn="r" fontAlgn="auto">
                <a:spcBef>
                  <a:spcPts val="0"/>
                </a:spcBef>
                <a:spcAft>
                  <a:spcPts val="0"/>
                </a:spcAft>
              </a:pPr>
              <a:t>‹#›</a:t>
            </a:fld>
            <a:endParaRPr lang="en-US" sz="1000" b="1">
              <a:solidFill>
                <a:prstClr val="white"/>
              </a:solidFill>
              <a:latin typeface="Arial"/>
            </a:endParaRPr>
          </a:p>
        </p:txBody>
      </p:sp>
      <p:sp>
        <p:nvSpPr>
          <p:cNvPr id="13" name="Rectangle 5"/>
          <p:cNvSpPr>
            <a:spLocks noChangeArrowheads="1"/>
          </p:cNvSpPr>
          <p:nvPr userDrawn="1"/>
        </p:nvSpPr>
        <p:spPr bwMode="auto">
          <a:xfrm>
            <a:off x="444500" y="0"/>
            <a:ext cx="8272463" cy="593725"/>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pic>
        <p:nvPicPr>
          <p:cNvPr id="14" name="Picture 6" descr="logo_ppt_hc_bg_sm"/>
          <p:cNvPicPr>
            <a:picLocks noChangeAspect="1" noChangeArrowheads="1"/>
          </p:cNvPicPr>
          <p:nvPr userDrawn="1"/>
        </p:nvPicPr>
        <p:blipFill>
          <a:blip r:embed="rId2" cstate="print"/>
          <a:srcRect/>
          <a:stretch>
            <a:fillRect/>
          </a:stretch>
        </p:blipFill>
        <p:spPr bwMode="auto">
          <a:xfrm>
            <a:off x="6521450" y="141288"/>
            <a:ext cx="2057400" cy="314325"/>
          </a:xfrm>
          <a:prstGeom prst="rect">
            <a:avLst/>
          </a:prstGeom>
          <a:noFill/>
        </p:spPr>
      </p:pic>
    </p:spTree>
    <p:extLst>
      <p:ext uri="{BB962C8B-B14F-4D97-AF65-F5344CB8AC3E}">
        <p14:creationId xmlns:p14="http://schemas.microsoft.com/office/powerpoint/2010/main" val="55565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388" y="1565275"/>
            <a:ext cx="81534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txBox="1">
            <a:spLocks noChangeArrowheads="1"/>
          </p:cNvSpPr>
          <p:nvPr userDrawn="1"/>
        </p:nvSpPr>
        <p:spPr bwMode="auto">
          <a:xfrm>
            <a:off x="744538" y="63849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1B5970"/>
                </a:solidFill>
              </a:defRPr>
            </a:lvl1pPr>
          </a:lstStyle>
          <a:p>
            <a:pPr fontAlgn="auto">
              <a:spcBef>
                <a:spcPts val="0"/>
              </a:spcBef>
              <a:spcAft>
                <a:spcPts val="0"/>
              </a:spcAft>
              <a:defRPr/>
            </a:pPr>
            <a:r>
              <a:rPr lang="en-US" smtClean="0">
                <a:latin typeface="Arial"/>
                <a:cs typeface="+mn-cs"/>
              </a:rPr>
              <a:t>October 2012</a:t>
            </a:r>
            <a:endParaRPr lang="en-US" dirty="0">
              <a:latin typeface="Arial"/>
              <a:cs typeface="+mn-cs"/>
            </a:endParaRPr>
          </a:p>
        </p:txBody>
      </p:sp>
      <p:sp>
        <p:nvSpPr>
          <p:cNvPr id="8" name="Rectangle 8"/>
          <p:cNvSpPr>
            <a:spLocks noChangeArrowheads="1"/>
          </p:cNvSpPr>
          <p:nvPr userDrawn="1"/>
        </p:nvSpPr>
        <p:spPr bwMode="auto">
          <a:xfrm>
            <a:off x="452438" y="6376988"/>
            <a:ext cx="8264525" cy="261937"/>
          </a:xfrm>
          <a:prstGeom prst="rect">
            <a:avLst/>
          </a:prstGeom>
          <a:noFill/>
          <a:ln w="12700">
            <a:solidFill>
              <a:srgbClr val="1B5970"/>
            </a:solid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9" name="Rectangle 9"/>
          <p:cNvSpPr>
            <a:spLocks noChangeArrowheads="1"/>
          </p:cNvSpPr>
          <p:nvPr userDrawn="1"/>
        </p:nvSpPr>
        <p:spPr bwMode="auto">
          <a:xfrm>
            <a:off x="436563" y="6376988"/>
            <a:ext cx="268287"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10" name="Rectangle 10"/>
          <p:cNvSpPr>
            <a:spLocks noChangeArrowheads="1"/>
          </p:cNvSpPr>
          <p:nvPr userDrawn="1"/>
        </p:nvSpPr>
        <p:spPr bwMode="auto">
          <a:xfrm>
            <a:off x="6543675" y="6376988"/>
            <a:ext cx="2173288" cy="268287"/>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sp>
        <p:nvSpPr>
          <p:cNvPr id="11" name="Text Box 11"/>
          <p:cNvSpPr txBox="1">
            <a:spLocks noChangeArrowheads="1"/>
          </p:cNvSpPr>
          <p:nvPr userDrawn="1"/>
        </p:nvSpPr>
        <p:spPr bwMode="auto">
          <a:xfrm>
            <a:off x="7997825" y="6226175"/>
            <a:ext cx="676275" cy="396875"/>
          </a:xfrm>
          <a:prstGeom prst="rect">
            <a:avLst/>
          </a:prstGeom>
          <a:noFill/>
          <a:ln w="9525">
            <a:noFill/>
            <a:miter lim="800000"/>
            <a:headEnd/>
            <a:tailEnd/>
          </a:ln>
          <a:effectLst/>
        </p:spPr>
        <p:txBody>
          <a:bodyPr wrap="none">
            <a:spAutoFit/>
          </a:bodyPr>
          <a:lstStyle/>
          <a:p>
            <a:pPr algn="r" fontAlgn="auto">
              <a:spcBef>
                <a:spcPts val="0"/>
              </a:spcBef>
              <a:spcAft>
                <a:spcPts val="0"/>
              </a:spcAft>
            </a:pPr>
            <a:endParaRPr lang="en-US" sz="1000" b="1">
              <a:solidFill>
                <a:prstClr val="white"/>
              </a:solidFill>
              <a:latin typeface="Arial"/>
            </a:endParaRPr>
          </a:p>
          <a:p>
            <a:pPr algn="r" fontAlgn="auto">
              <a:spcBef>
                <a:spcPts val="0"/>
              </a:spcBef>
              <a:spcAft>
                <a:spcPts val="0"/>
              </a:spcAft>
            </a:pPr>
            <a:r>
              <a:rPr lang="en-US" sz="1000" b="1">
                <a:solidFill>
                  <a:prstClr val="white"/>
                </a:solidFill>
                <a:latin typeface="Arial"/>
              </a:rPr>
              <a:t>Page </a:t>
            </a:r>
            <a:fld id="{390D08D8-02FD-447E-8C8B-E2705E45DAC3}" type="slidenum">
              <a:rPr lang="en-US" sz="1000" b="1">
                <a:solidFill>
                  <a:prstClr val="white"/>
                </a:solidFill>
                <a:latin typeface="Arial"/>
              </a:rPr>
              <a:pPr algn="r" fontAlgn="auto">
                <a:spcBef>
                  <a:spcPts val="0"/>
                </a:spcBef>
                <a:spcAft>
                  <a:spcPts val="0"/>
                </a:spcAft>
              </a:pPr>
              <a:t>‹#›</a:t>
            </a:fld>
            <a:endParaRPr lang="en-US" sz="1000" b="1">
              <a:solidFill>
                <a:prstClr val="white"/>
              </a:solidFill>
              <a:latin typeface="Arial"/>
            </a:endParaRPr>
          </a:p>
        </p:txBody>
      </p:sp>
      <p:sp>
        <p:nvSpPr>
          <p:cNvPr id="2" name="Title 1"/>
          <p:cNvSpPr>
            <a:spLocks noGrp="1"/>
          </p:cNvSpPr>
          <p:nvPr>
            <p:ph type="title"/>
          </p:nvPr>
        </p:nvSpPr>
        <p:spPr>
          <a:xfrm>
            <a:off x="560388" y="438150"/>
            <a:ext cx="8115300" cy="809625"/>
          </a:xfrm>
          <a:prstGeom prst="rect">
            <a:avLst/>
          </a:prstGeom>
        </p:spPr>
        <p:txBody>
          <a:bodyPr/>
          <a:lstStyle/>
          <a:p>
            <a:r>
              <a:rPr lang="en-US" smtClean="0"/>
              <a:t>Click to edit Master title style</a:t>
            </a:r>
            <a:endParaRPr lang="en-US"/>
          </a:p>
        </p:txBody>
      </p:sp>
      <p:sp>
        <p:nvSpPr>
          <p:cNvPr id="5" name="Text Box 7"/>
          <p:cNvSpPr txBox="1">
            <a:spLocks noChangeArrowheads="1"/>
          </p:cNvSpPr>
          <p:nvPr userDrawn="1"/>
        </p:nvSpPr>
        <p:spPr bwMode="auto">
          <a:xfrm>
            <a:off x="501650" y="242888"/>
            <a:ext cx="4213225" cy="276999"/>
          </a:xfrm>
          <a:prstGeom prst="rect">
            <a:avLst/>
          </a:prstGeom>
          <a:noFill/>
          <a:ln w="9525">
            <a:noFill/>
            <a:miter lim="800000"/>
            <a:headEnd/>
            <a:tailEnd/>
          </a:ln>
          <a:effectLst/>
        </p:spPr>
        <p:txBody>
          <a:bodyPr>
            <a:spAutoFit/>
          </a:bodyPr>
          <a:lstStyle/>
          <a:p>
            <a:pPr fontAlgn="auto">
              <a:spcBef>
                <a:spcPct val="50000"/>
              </a:spcBef>
              <a:spcAft>
                <a:spcPts val="0"/>
              </a:spcAft>
            </a:pPr>
            <a:r>
              <a:rPr lang="en-US" sz="1200" dirty="0" smtClean="0">
                <a:solidFill>
                  <a:prstClr val="white"/>
                </a:solidFill>
                <a:latin typeface="Arial"/>
              </a:rPr>
              <a:t>Analysis Group – 2012 Orientation </a:t>
            </a:r>
            <a:endParaRPr lang="en-US" sz="1200" dirty="0">
              <a:solidFill>
                <a:prstClr val="white"/>
              </a:solidFill>
              <a:latin typeface="Arial"/>
            </a:endParaRPr>
          </a:p>
        </p:txBody>
      </p:sp>
      <p:sp>
        <p:nvSpPr>
          <p:cNvPr id="12" name="Rectangle 5"/>
          <p:cNvSpPr>
            <a:spLocks noChangeArrowheads="1"/>
          </p:cNvSpPr>
          <p:nvPr userDrawn="1"/>
        </p:nvSpPr>
        <p:spPr bwMode="auto">
          <a:xfrm>
            <a:off x="444500" y="0"/>
            <a:ext cx="8272463" cy="593725"/>
          </a:xfrm>
          <a:prstGeom prst="rect">
            <a:avLst/>
          </a:prstGeom>
          <a:solidFill>
            <a:srgbClr val="1B5970"/>
          </a:solidFill>
          <a:ln w="9525">
            <a:noFill/>
            <a:miter lim="800000"/>
            <a:headEnd/>
            <a:tailEnd/>
          </a:ln>
          <a:effectLst/>
        </p:spPr>
        <p:txBody>
          <a:bodyPr wrap="none" anchor="ctr"/>
          <a:lstStyle/>
          <a:p>
            <a:pPr fontAlgn="auto">
              <a:spcBef>
                <a:spcPts val="0"/>
              </a:spcBef>
              <a:spcAft>
                <a:spcPts val="0"/>
              </a:spcAft>
            </a:pPr>
            <a:endParaRPr lang="en-US">
              <a:solidFill>
                <a:prstClr val="black"/>
              </a:solidFill>
              <a:latin typeface="Arial"/>
            </a:endParaRPr>
          </a:p>
        </p:txBody>
      </p:sp>
      <p:pic>
        <p:nvPicPr>
          <p:cNvPr id="13" name="Picture 6" descr="logo_ppt_hc_bg_sm"/>
          <p:cNvPicPr>
            <a:picLocks noChangeAspect="1" noChangeArrowheads="1"/>
          </p:cNvPicPr>
          <p:nvPr userDrawn="1"/>
        </p:nvPicPr>
        <p:blipFill>
          <a:blip r:embed="rId2" cstate="print"/>
          <a:srcRect/>
          <a:stretch>
            <a:fillRect/>
          </a:stretch>
        </p:blipFill>
        <p:spPr bwMode="auto">
          <a:xfrm>
            <a:off x="6521450" y="141288"/>
            <a:ext cx="2057400" cy="314325"/>
          </a:xfrm>
          <a:prstGeom prst="rect">
            <a:avLst/>
          </a:prstGeom>
          <a:noFill/>
        </p:spPr>
      </p:pic>
    </p:spTree>
    <p:extLst>
      <p:ext uri="{BB962C8B-B14F-4D97-AF65-F5344CB8AC3E}">
        <p14:creationId xmlns:p14="http://schemas.microsoft.com/office/powerpoint/2010/main" val="35840531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7621" name="Rectangle 5"/>
          <p:cNvSpPr>
            <a:spLocks noChangeArrowheads="1"/>
          </p:cNvSpPr>
          <p:nvPr/>
        </p:nvSpPr>
        <p:spPr bwMode="auto">
          <a:xfrm>
            <a:off x="444500" y="0"/>
            <a:ext cx="8272463" cy="593725"/>
          </a:xfrm>
          <a:prstGeom prst="rect">
            <a:avLst/>
          </a:prstGeom>
          <a:solidFill>
            <a:schemeClr val="tx2"/>
          </a:solidFill>
          <a:ln w="9525">
            <a:noFill/>
            <a:miter lim="800000"/>
            <a:headEnd/>
            <a:tailEnd/>
          </a:ln>
          <a:effectLst/>
        </p:spPr>
        <p:txBody>
          <a:bodyPr wrap="none" anchor="ctr"/>
          <a:lstStyle/>
          <a:p>
            <a:pPr>
              <a:defRPr/>
            </a:pPr>
            <a:endParaRPr lang="en-US" dirty="0">
              <a:cs typeface="+mn-cs"/>
            </a:endParaRPr>
          </a:p>
        </p:txBody>
      </p:sp>
      <p:pic>
        <p:nvPicPr>
          <p:cNvPr id="1027" name="Picture 12" descr="AG_white3.png"/>
          <p:cNvPicPr>
            <a:picLocks noChangeAspect="1"/>
          </p:cNvPicPr>
          <p:nvPr/>
        </p:nvPicPr>
        <p:blipFill>
          <a:blip r:embed="rId6" cstate="print"/>
          <a:srcRect/>
          <a:stretch>
            <a:fillRect/>
          </a:stretch>
        </p:blipFill>
        <p:spPr bwMode="auto">
          <a:xfrm>
            <a:off x="6527800" y="152400"/>
            <a:ext cx="2035175" cy="2921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5613" y="768350"/>
            <a:ext cx="8229600" cy="773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9" name="Rectangle 3"/>
          <p:cNvSpPr>
            <a:spLocks noGrp="1" noChangeArrowheads="1"/>
          </p:cNvSpPr>
          <p:nvPr>
            <p:ph type="body" idx="1"/>
          </p:nvPr>
        </p:nvSpPr>
        <p:spPr bwMode="auto">
          <a:xfrm>
            <a:off x="457200" y="17192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67624" name="Rectangle 8"/>
          <p:cNvSpPr>
            <a:spLocks noChangeArrowheads="1"/>
          </p:cNvSpPr>
          <p:nvPr/>
        </p:nvSpPr>
        <p:spPr bwMode="auto">
          <a:xfrm>
            <a:off x="452438" y="6399213"/>
            <a:ext cx="8264525" cy="261937"/>
          </a:xfrm>
          <a:prstGeom prst="rect">
            <a:avLst/>
          </a:prstGeom>
          <a:noFill/>
          <a:ln w="12700">
            <a:solidFill>
              <a:schemeClr val="tx2"/>
            </a:solidFill>
            <a:miter lim="800000"/>
            <a:headEnd/>
            <a:tailEnd/>
          </a:ln>
          <a:effectLst/>
        </p:spPr>
        <p:txBody>
          <a:bodyPr wrap="none" anchor="ctr"/>
          <a:lstStyle/>
          <a:p>
            <a:pPr>
              <a:defRPr/>
            </a:pPr>
            <a:endParaRPr lang="en-US" dirty="0">
              <a:cs typeface="+mn-cs"/>
            </a:endParaRPr>
          </a:p>
        </p:txBody>
      </p:sp>
      <p:sp>
        <p:nvSpPr>
          <p:cNvPr id="367625" name="Rectangle 9"/>
          <p:cNvSpPr>
            <a:spLocks noChangeArrowheads="1"/>
          </p:cNvSpPr>
          <p:nvPr/>
        </p:nvSpPr>
        <p:spPr bwMode="auto">
          <a:xfrm>
            <a:off x="436563" y="6399213"/>
            <a:ext cx="268287" cy="268287"/>
          </a:xfrm>
          <a:prstGeom prst="rect">
            <a:avLst/>
          </a:prstGeom>
          <a:solidFill>
            <a:schemeClr val="tx2"/>
          </a:solidFill>
          <a:ln w="9525">
            <a:noFill/>
            <a:miter lim="800000"/>
            <a:headEnd/>
            <a:tailEnd/>
          </a:ln>
          <a:effectLst/>
        </p:spPr>
        <p:txBody>
          <a:bodyPr wrap="none" anchor="ctr"/>
          <a:lstStyle/>
          <a:p>
            <a:pPr>
              <a:defRPr/>
            </a:pPr>
            <a:endParaRPr lang="en-US" dirty="0">
              <a:cs typeface="+mn-cs"/>
            </a:endParaRPr>
          </a:p>
        </p:txBody>
      </p:sp>
      <p:sp>
        <p:nvSpPr>
          <p:cNvPr id="367626" name="Rectangle 10"/>
          <p:cNvSpPr>
            <a:spLocks noChangeArrowheads="1"/>
          </p:cNvSpPr>
          <p:nvPr/>
        </p:nvSpPr>
        <p:spPr bwMode="auto">
          <a:xfrm>
            <a:off x="6543675" y="6399213"/>
            <a:ext cx="2173288" cy="268287"/>
          </a:xfrm>
          <a:prstGeom prst="rect">
            <a:avLst/>
          </a:prstGeom>
          <a:solidFill>
            <a:schemeClr val="tx2"/>
          </a:solidFill>
          <a:ln w="9525">
            <a:noFill/>
            <a:miter lim="800000"/>
            <a:headEnd/>
            <a:tailEnd/>
          </a:ln>
          <a:effectLst/>
        </p:spPr>
        <p:txBody>
          <a:bodyPr wrap="none" anchor="ctr"/>
          <a:lstStyle/>
          <a:p>
            <a:pPr>
              <a:defRPr/>
            </a:pPr>
            <a:endParaRPr lang="en-US" dirty="0">
              <a:cs typeface="+mn-cs"/>
            </a:endParaRPr>
          </a:p>
        </p:txBody>
      </p:sp>
      <p:sp>
        <p:nvSpPr>
          <p:cNvPr id="367627" name="Text Box 11"/>
          <p:cNvSpPr txBox="1">
            <a:spLocks noChangeArrowheads="1"/>
          </p:cNvSpPr>
          <p:nvPr/>
        </p:nvSpPr>
        <p:spPr bwMode="auto">
          <a:xfrm>
            <a:off x="7992504" y="6405169"/>
            <a:ext cx="681597" cy="246221"/>
          </a:xfrm>
          <a:prstGeom prst="rect">
            <a:avLst/>
          </a:prstGeom>
          <a:noFill/>
          <a:ln w="9525">
            <a:noFill/>
            <a:miter lim="800000"/>
            <a:headEnd/>
            <a:tailEnd/>
          </a:ln>
          <a:effectLst/>
        </p:spPr>
        <p:txBody>
          <a:bodyPr wrap="none">
            <a:spAutoFit/>
          </a:bodyPr>
          <a:lstStyle/>
          <a:p>
            <a:pPr algn="r">
              <a:defRPr/>
            </a:pPr>
            <a:r>
              <a:rPr lang="en-US" sz="1000" b="1" dirty="0" smtClean="0">
                <a:solidFill>
                  <a:schemeClr val="bg1"/>
                </a:solidFill>
                <a:cs typeface="+mn-cs"/>
              </a:rPr>
              <a:t>Page </a:t>
            </a:r>
            <a:fld id="{BD0D89C4-DEA2-45B8-80B7-E351DF9FEB8E}" type="slidenum">
              <a:rPr lang="en-US" sz="1000" b="1">
                <a:solidFill>
                  <a:schemeClr val="bg1"/>
                </a:solidFill>
                <a:cs typeface="+mn-cs"/>
              </a:rPr>
              <a:pPr algn="r">
                <a:defRPr/>
              </a:pPr>
              <a:t>‹#›</a:t>
            </a:fld>
            <a:endParaRPr lang="en-US" sz="1000" b="1" dirty="0">
              <a:solidFill>
                <a:schemeClr val="bg1"/>
              </a:solidFill>
              <a:cs typeface="+mn-cs"/>
            </a:endParaRPr>
          </a:p>
        </p:txBody>
      </p:sp>
      <p:sp>
        <p:nvSpPr>
          <p:cNvPr id="11" name="Footer Placeholder 4"/>
          <p:cNvSpPr>
            <a:spLocks noGrp="1"/>
          </p:cNvSpPr>
          <p:nvPr>
            <p:ph type="ftr" sz="quarter" idx="3"/>
          </p:nvPr>
        </p:nvSpPr>
        <p:spPr>
          <a:xfrm>
            <a:off x="753143" y="6354596"/>
            <a:ext cx="5780822" cy="348045"/>
          </a:xfrm>
          <a:prstGeom prst="rect">
            <a:avLst/>
          </a:prstGeom>
        </p:spPr>
        <p:txBody>
          <a:bodyPr vert="horz" lIns="91440" tIns="45720" rIns="91440" bIns="45720" rtlCol="0" anchor="ctr"/>
          <a:lstStyle>
            <a:lvl1pPr>
              <a:defRPr lang="en-US" sz="900" b="1" smtClean="0">
                <a:solidFill>
                  <a:srgbClr val="FF0000"/>
                </a:solidFill>
              </a:defRPr>
            </a:lvl1pPr>
          </a:lstStyle>
          <a:p>
            <a:r>
              <a:rPr lang="en-US" dirty="0" smtClean="0"/>
              <a:t>DRAFT CONFIDENTIAL PRELMINIARY UNAUDITED RESULTS – DO NOT CITE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3" r:id="rId3"/>
    <p:sldLayoutId id="2147483662" r:id="rId4"/>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rgbClr val="F8861D"/>
          </a:solidFill>
          <a:latin typeface="Arial" charset="0"/>
        </a:defRPr>
      </a:lvl6pPr>
      <a:lvl7pPr marL="914400" algn="l" rtl="0" eaLnBrk="1" fontAlgn="base" hangingPunct="1">
        <a:spcBef>
          <a:spcPct val="0"/>
        </a:spcBef>
        <a:spcAft>
          <a:spcPct val="0"/>
        </a:spcAft>
        <a:defRPr sz="2400" b="1">
          <a:solidFill>
            <a:srgbClr val="F8861D"/>
          </a:solidFill>
          <a:latin typeface="Arial" charset="0"/>
        </a:defRPr>
      </a:lvl7pPr>
      <a:lvl8pPr marL="1371600" algn="l" rtl="0" eaLnBrk="1" fontAlgn="base" hangingPunct="1">
        <a:spcBef>
          <a:spcPct val="0"/>
        </a:spcBef>
        <a:spcAft>
          <a:spcPct val="0"/>
        </a:spcAft>
        <a:defRPr sz="2400" b="1">
          <a:solidFill>
            <a:srgbClr val="F8861D"/>
          </a:solidFill>
          <a:latin typeface="Arial" charset="0"/>
        </a:defRPr>
      </a:lvl8pPr>
      <a:lvl9pPr marL="1828800" algn="l" rtl="0" eaLnBrk="1" fontAlgn="base" hangingPunct="1">
        <a:spcBef>
          <a:spcPct val="0"/>
        </a:spcBef>
        <a:spcAft>
          <a:spcPct val="0"/>
        </a:spcAft>
        <a:defRPr sz="2400" b="1">
          <a:solidFill>
            <a:srgbClr val="F8861D"/>
          </a:solidFill>
          <a:latin typeface="Arial" charset="0"/>
        </a:defRPr>
      </a:lvl9pPr>
    </p:titleStyle>
    <p:bodyStyle>
      <a:lvl1pPr marL="342900" indent="-342900" algn="l" rtl="0" eaLnBrk="1" fontAlgn="base" hangingPunct="1">
        <a:spcBef>
          <a:spcPct val="50000"/>
        </a:spcBef>
        <a:spcAft>
          <a:spcPct val="0"/>
        </a:spcAft>
        <a:buClr>
          <a:srgbClr val="0099CC"/>
        </a:buClr>
        <a:buFont typeface="Wingdings" pitchFamily="2" charset="2"/>
        <a:defRPr b="1">
          <a:solidFill>
            <a:srgbClr val="666666"/>
          </a:solidFill>
          <a:latin typeface="+mn-lt"/>
          <a:ea typeface="+mn-ea"/>
          <a:cs typeface="+mn-cs"/>
        </a:defRPr>
      </a:lvl1pPr>
      <a:lvl2pPr marL="461963" indent="-231775" algn="l" rtl="0" eaLnBrk="1" fontAlgn="base" hangingPunct="1">
        <a:spcBef>
          <a:spcPct val="50000"/>
        </a:spcBef>
        <a:spcAft>
          <a:spcPct val="0"/>
        </a:spcAft>
        <a:buClr>
          <a:srgbClr val="333333"/>
        </a:buClr>
        <a:buFont typeface="Wingdings" pitchFamily="2" charset="2"/>
        <a:buChar char="§"/>
        <a:defRPr sz="1600" b="1">
          <a:solidFill>
            <a:schemeClr val="tx1"/>
          </a:solidFill>
          <a:latin typeface="+mn-lt"/>
        </a:defRPr>
      </a:lvl2pPr>
      <a:lvl3pPr marL="688975" indent="-230188" algn="l" rtl="0" eaLnBrk="1" fontAlgn="base" hangingPunct="1">
        <a:spcBef>
          <a:spcPct val="50000"/>
        </a:spcBef>
        <a:spcAft>
          <a:spcPct val="0"/>
        </a:spcAft>
        <a:buClr>
          <a:srgbClr val="333333"/>
        </a:buClr>
        <a:buFont typeface="Wingdings" pitchFamily="2" charset="2"/>
        <a:buChar char="§"/>
        <a:defRPr sz="1600">
          <a:solidFill>
            <a:schemeClr val="bg2"/>
          </a:solidFill>
          <a:latin typeface="+mn-lt"/>
        </a:defRPr>
      </a:lvl3pPr>
      <a:lvl4pPr marL="974725" indent="-231775" algn="l" rtl="0" eaLnBrk="1" fontAlgn="base" hangingPunct="1">
        <a:spcBef>
          <a:spcPct val="50000"/>
        </a:spcBef>
        <a:spcAft>
          <a:spcPct val="0"/>
        </a:spcAft>
        <a:buClr>
          <a:srgbClr val="333333"/>
        </a:buClr>
        <a:buFont typeface="Arial" charset="0"/>
        <a:buChar char="–"/>
        <a:defRPr sz="1600">
          <a:solidFill>
            <a:schemeClr val="bg2"/>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47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hdr="0" ftr="0" dt="0"/>
  <p:txStyles>
    <p:titleStyle>
      <a:lvl1pPr algn="l" defTabSz="914400" rtl="0" eaLnBrk="1" latinLnBrk="0" hangingPunct="1">
        <a:spcBef>
          <a:spcPct val="0"/>
        </a:spcBef>
        <a:buNone/>
        <a:defRPr sz="2800" b="1" kern="0" baseline="0">
          <a:solidFill>
            <a:schemeClr val="tx1"/>
          </a:solidFill>
          <a:latin typeface="Arial" pitchFamily="34" charset="0"/>
          <a:ea typeface="+mj-ea"/>
          <a:cs typeface="+mj-cs"/>
        </a:defRPr>
      </a:lvl1pPr>
    </p:titleStyle>
    <p:bodyStyle>
      <a:lvl1pPr marL="0" indent="0" algn="l" defTabSz="914400" rtl="0" eaLnBrk="1" latinLnBrk="0" hangingPunct="1">
        <a:spcBef>
          <a:spcPts val="500"/>
        </a:spcBef>
        <a:spcAft>
          <a:spcPts val="500"/>
        </a:spcAft>
        <a:buClr>
          <a:srgbClr val="003E7E"/>
        </a:buClr>
        <a:buFont typeface="Wingdings" pitchFamily="2" charset="2"/>
        <a:buNone/>
        <a:defRPr sz="2400" b="1" kern="1200">
          <a:solidFill>
            <a:schemeClr val="tx2"/>
          </a:solidFill>
          <a:latin typeface="Arial" pitchFamily="34" charset="0"/>
          <a:ea typeface="+mn-ea"/>
          <a:cs typeface="+mn-cs"/>
        </a:defRPr>
      </a:lvl1pPr>
      <a:lvl2pPr marL="231775" indent="-223838" algn="l" defTabSz="914400" rtl="0" eaLnBrk="1" latinLnBrk="0" hangingPunct="1">
        <a:spcBef>
          <a:spcPts val="600"/>
        </a:spcBef>
        <a:spcAft>
          <a:spcPts val="600"/>
        </a:spcAft>
        <a:buClr>
          <a:schemeClr val="tx2"/>
        </a:buClr>
        <a:buSzPct val="100000"/>
        <a:buFont typeface="Wingdings" pitchFamily="2" charset="2"/>
        <a:buChar char="§"/>
        <a:defRPr sz="1800" kern="1200" baseline="0">
          <a:solidFill>
            <a:schemeClr val="bg2"/>
          </a:solidFill>
          <a:latin typeface="Arial" pitchFamily="34" charset="0"/>
          <a:ea typeface="+mn-ea"/>
          <a:cs typeface="+mn-cs"/>
        </a:defRPr>
      </a:lvl2pPr>
      <a:lvl3pPr marL="679450" indent="-228600" algn="l" defTabSz="914400" rtl="0" eaLnBrk="1" latinLnBrk="0" hangingPunct="1">
        <a:spcBef>
          <a:spcPts val="300"/>
        </a:spcBef>
        <a:spcAft>
          <a:spcPts val="600"/>
        </a:spcAft>
        <a:buClr>
          <a:schemeClr val="accent1"/>
        </a:buClr>
        <a:buSzPct val="100000"/>
        <a:buFont typeface="Wingdings" pitchFamily="2" charset="2"/>
        <a:buChar char="§"/>
        <a:defRPr sz="1800" kern="1200">
          <a:solidFill>
            <a:schemeClr val="bg2"/>
          </a:solidFill>
          <a:latin typeface="Arial" pitchFamily="34" charset="0"/>
          <a:ea typeface="+mn-ea"/>
          <a:cs typeface="+mn-cs"/>
        </a:defRPr>
      </a:lvl3pPr>
      <a:lvl4pPr marL="1149350" indent="-228600" algn="l" defTabSz="914400" rtl="0" eaLnBrk="1" latinLnBrk="0" hangingPunct="1">
        <a:spcBef>
          <a:spcPts val="300"/>
        </a:spcBef>
        <a:spcAft>
          <a:spcPts val="600"/>
        </a:spcAft>
        <a:buClr>
          <a:schemeClr val="accent5"/>
        </a:buClr>
        <a:buSzPct val="150000"/>
        <a:buFont typeface="Wingdings" pitchFamily="2" charset="2"/>
        <a:buChar char="§"/>
        <a:defRPr sz="1200" kern="1200">
          <a:solidFill>
            <a:schemeClr val="bg2"/>
          </a:solidFill>
          <a:latin typeface="Arial" pitchFamily="34" charset="0"/>
          <a:ea typeface="+mn-ea"/>
          <a:cs typeface="+mn-cs"/>
        </a:defRPr>
      </a:lvl4pPr>
      <a:lvl5pPr marL="1376363" indent="-228600" algn="l" defTabSz="914400" rtl="0" eaLnBrk="1" latinLnBrk="0" hangingPunct="1">
        <a:spcBef>
          <a:spcPts val="300"/>
        </a:spcBef>
        <a:spcAft>
          <a:spcPts val="600"/>
        </a:spcAft>
        <a:buClr>
          <a:srgbClr val="003E7E"/>
        </a:buClr>
        <a:buSzPct val="120000"/>
        <a:buFont typeface="Wingdings" pitchFamily="2" charset="2"/>
        <a:buNone/>
        <a:defRPr sz="1200" kern="1200">
          <a:solidFill>
            <a:schemeClr val="bg2"/>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ctrTitle"/>
          </p:nvPr>
        </p:nvSpPr>
        <p:spPr>
          <a:xfrm>
            <a:off x="730250" y="3548417"/>
            <a:ext cx="7553941" cy="928048"/>
          </a:xfrm>
        </p:spPr>
        <p:txBody>
          <a:bodyPr/>
          <a:lstStyle/>
          <a:p>
            <a:r>
              <a:rPr lang="en-US" sz="2800" dirty="0" smtClean="0"/>
              <a:t>Project Vigilance</a:t>
            </a:r>
            <a:br>
              <a:rPr lang="en-US" sz="2800" dirty="0" smtClean="0"/>
            </a:br>
            <a:r>
              <a:rPr lang="en-US" sz="2400" i="1" dirty="0"/>
              <a:t>V</a:t>
            </a:r>
            <a:r>
              <a:rPr lang="en-US" sz="2400" i="1" dirty="0" smtClean="0"/>
              <a:t>alue of </a:t>
            </a:r>
            <a:r>
              <a:rPr lang="en-US" sz="2400" i="1" dirty="0" smtClean="0">
                <a:solidFill>
                  <a:srgbClr val="FFC000"/>
                </a:solidFill>
              </a:rPr>
              <a:t>Ambri</a:t>
            </a:r>
            <a:r>
              <a:rPr lang="en-US" sz="2400" i="1" dirty="0" smtClean="0"/>
              <a:t> Batteries at Joint Base Cape Cod</a:t>
            </a:r>
            <a:endParaRPr lang="en-US" sz="2400" i="1" dirty="0" smtClean="0"/>
          </a:p>
        </p:txBody>
      </p:sp>
      <p:sp>
        <p:nvSpPr>
          <p:cNvPr id="3077" name="Rectangle 8"/>
          <p:cNvSpPr>
            <a:spLocks noChangeArrowheads="1"/>
          </p:cNvSpPr>
          <p:nvPr/>
        </p:nvSpPr>
        <p:spPr bwMode="auto">
          <a:xfrm>
            <a:off x="730250" y="5330408"/>
            <a:ext cx="2540000" cy="437356"/>
          </a:xfrm>
          <a:prstGeom prst="rect">
            <a:avLst/>
          </a:prstGeom>
          <a:noFill/>
          <a:ln w="9525">
            <a:noFill/>
            <a:miter lim="800000"/>
            <a:headEnd/>
            <a:tailEnd/>
          </a:ln>
        </p:spPr>
        <p:txBody>
          <a:bodyPr/>
          <a:lstStyle/>
          <a:p>
            <a:r>
              <a:rPr lang="en-US" sz="2000" b="1" dirty="0" smtClean="0">
                <a:solidFill>
                  <a:schemeClr val="bg1"/>
                </a:solidFill>
              </a:rPr>
              <a:t>Paul Hibbard</a:t>
            </a:r>
          </a:p>
          <a:p>
            <a:r>
              <a:rPr lang="en-US" dirty="0" smtClean="0">
                <a:solidFill>
                  <a:schemeClr val="bg1"/>
                </a:solidFill>
              </a:rPr>
              <a:t>June 27, 2014</a:t>
            </a:r>
          </a:p>
          <a:p>
            <a:endParaRPr lang="en-US" dirty="0">
              <a:solidFill>
                <a:schemeClr val="bg1"/>
              </a:solidFill>
            </a:endParaRPr>
          </a:p>
          <a:p>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0" y="35624"/>
            <a:ext cx="4934262" cy="315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280" y="1027904"/>
            <a:ext cx="2853971" cy="21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001"/>
            <a:ext cx="8229600" cy="479425"/>
          </a:xfrm>
        </p:spPr>
        <p:txBody>
          <a:bodyPr/>
          <a:lstStyle/>
          <a:p>
            <a:r>
              <a:rPr lang="en-US" dirty="0" smtClean="0">
                <a:solidFill>
                  <a:schemeClr val="bg1"/>
                </a:solidFill>
              </a:rPr>
              <a:t>Full base results: 16MWh battery</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598" y="793519"/>
            <a:ext cx="7740880" cy="5597251"/>
          </a:xfrm>
          <a:prstGeom prst="rect">
            <a:avLst/>
          </a:prstGeom>
          <a:noFill/>
          <a:ln>
            <a:noFill/>
          </a:ln>
        </p:spPr>
      </p:pic>
    </p:spTree>
    <p:extLst>
      <p:ext uri="{BB962C8B-B14F-4D97-AF65-F5344CB8AC3E}">
        <p14:creationId xmlns:p14="http://schemas.microsoft.com/office/powerpoint/2010/main" val="253672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1239" y="98212"/>
            <a:ext cx="8229600" cy="436178"/>
          </a:xfrm>
        </p:spPr>
        <p:txBody>
          <a:bodyPr/>
          <a:lstStyle/>
          <a:p>
            <a:r>
              <a:rPr lang="en-US" dirty="0" smtClean="0">
                <a:solidFill>
                  <a:schemeClr val="bg1"/>
                </a:solidFill>
              </a:rPr>
              <a:t>Critical Load Analysis</a:t>
            </a:r>
            <a:endParaRPr lang="en-US" dirty="0">
              <a:solidFill>
                <a:schemeClr val="bg1"/>
              </a:solidFill>
            </a:endParaRPr>
          </a:p>
        </p:txBody>
      </p:sp>
      <p:sp>
        <p:nvSpPr>
          <p:cNvPr id="2" name="Content Placeholder 1"/>
          <p:cNvSpPr>
            <a:spLocks noGrp="1"/>
          </p:cNvSpPr>
          <p:nvPr>
            <p:ph idx="1"/>
          </p:nvPr>
        </p:nvSpPr>
        <p:spPr>
          <a:xfrm>
            <a:off x="465470" y="824245"/>
            <a:ext cx="8405398" cy="5493427"/>
          </a:xfrm>
        </p:spPr>
        <p:txBody>
          <a:bodyPr/>
          <a:lstStyle/>
          <a:p>
            <a:pPr>
              <a:buFont typeface="Arial" pitchFamily="34" charset="0"/>
              <a:buChar char="•"/>
            </a:pPr>
            <a:r>
              <a:rPr lang="en-US" sz="2400" dirty="0" smtClean="0">
                <a:solidFill>
                  <a:schemeClr val="tx1"/>
                </a:solidFill>
              </a:rPr>
              <a:t>Pave Paws plus rest-of-base </a:t>
            </a:r>
            <a:r>
              <a:rPr lang="en-US" sz="2400" i="1" dirty="0" smtClean="0">
                <a:solidFill>
                  <a:schemeClr val="tx1"/>
                </a:solidFill>
              </a:rPr>
              <a:t>critical load</a:t>
            </a:r>
            <a:r>
              <a:rPr lang="en-US" sz="2400" dirty="0" smtClean="0">
                <a:solidFill>
                  <a:schemeClr val="tx1"/>
                </a:solidFill>
              </a:rPr>
              <a:t>; essentially a flat load profile</a:t>
            </a:r>
          </a:p>
          <a:p>
            <a:pPr>
              <a:buFont typeface="Arial" pitchFamily="34" charset="0"/>
              <a:buChar char="•"/>
            </a:pPr>
            <a:r>
              <a:rPr lang="en-US" sz="2400" dirty="0" smtClean="0">
                <a:solidFill>
                  <a:schemeClr val="tx1"/>
                </a:solidFill>
              </a:rPr>
              <a:t>Testing two questions:</a:t>
            </a:r>
          </a:p>
          <a:p>
            <a:pPr lvl="1">
              <a:spcBef>
                <a:spcPts val="600"/>
              </a:spcBef>
              <a:buFont typeface="Arial" pitchFamily="34" charset="0"/>
              <a:buChar char="•"/>
            </a:pPr>
            <a:r>
              <a:rPr lang="en-US" sz="1800" dirty="0">
                <a:solidFill>
                  <a:schemeClr val="tx1">
                    <a:lumMod val="75000"/>
                    <a:lumOff val="25000"/>
                  </a:schemeClr>
                </a:solidFill>
              </a:rPr>
              <a:t>How much more resilient would base be – and how much less back-up fuel would be needed – at different </a:t>
            </a:r>
            <a:r>
              <a:rPr lang="en-US" sz="1800" dirty="0" smtClean="0">
                <a:solidFill>
                  <a:schemeClr val="tx1">
                    <a:lumMod val="75000"/>
                    <a:lumOff val="25000"/>
                  </a:schemeClr>
                </a:solidFill>
              </a:rPr>
              <a:t>combinations of renewables and storage?</a:t>
            </a:r>
            <a:endParaRPr lang="en-US" sz="1800" dirty="0">
              <a:solidFill>
                <a:schemeClr val="tx1">
                  <a:lumMod val="75000"/>
                  <a:lumOff val="25000"/>
                </a:schemeClr>
              </a:solidFill>
            </a:endParaRPr>
          </a:p>
          <a:p>
            <a:pPr lvl="1">
              <a:spcBef>
                <a:spcPts val="600"/>
              </a:spcBef>
              <a:buFont typeface="Arial" pitchFamily="34" charset="0"/>
              <a:buChar char="•"/>
            </a:pPr>
            <a:r>
              <a:rPr lang="en-US" sz="1800" dirty="0" smtClean="0">
                <a:solidFill>
                  <a:schemeClr val="tx1">
                    <a:lumMod val="75000"/>
                    <a:lumOff val="25000"/>
                  </a:schemeClr>
                </a:solidFill>
              </a:rPr>
              <a:t>How would batteries/renewables need to be sized to in effect go off-grid completely?</a:t>
            </a:r>
          </a:p>
          <a:p>
            <a:pPr>
              <a:buFont typeface="Arial" pitchFamily="34" charset="0"/>
              <a:buChar char="•"/>
            </a:pPr>
            <a:r>
              <a:rPr lang="en-US" sz="2400" dirty="0" smtClean="0">
                <a:solidFill>
                  <a:schemeClr val="tx1"/>
                </a:solidFill>
              </a:rPr>
              <a:t>Ultimately, approach </a:t>
            </a:r>
            <a:r>
              <a:rPr lang="en-US" sz="2400" dirty="0" smtClean="0">
                <a:solidFill>
                  <a:schemeClr val="tx1"/>
                </a:solidFill>
              </a:rPr>
              <a:t>would weigh combinations of renewables, storage, back-up generation, </a:t>
            </a:r>
            <a:r>
              <a:rPr lang="en-US" sz="2400" dirty="0" smtClean="0">
                <a:solidFill>
                  <a:schemeClr val="tx1"/>
                </a:solidFill>
              </a:rPr>
              <a:t>and specific </a:t>
            </a:r>
            <a:r>
              <a:rPr lang="en-US" sz="2400" dirty="0" smtClean="0">
                <a:solidFill>
                  <a:schemeClr val="tx1"/>
                </a:solidFill>
              </a:rPr>
              <a:t>resilience objectives</a:t>
            </a:r>
          </a:p>
          <a:p>
            <a:pPr>
              <a:buFont typeface="Arial" pitchFamily="34" charset="0"/>
              <a:buChar char="•"/>
            </a:pPr>
            <a:r>
              <a:rPr lang="en-US" sz="2400" dirty="0" smtClean="0">
                <a:solidFill>
                  <a:schemeClr val="tx1"/>
                </a:solidFill>
              </a:rPr>
              <a:t>Analysis demonstrates that batteries can be used to significantly increase resilience of operations, and reduce diesel (or other backup) fuel consumption</a:t>
            </a:r>
          </a:p>
          <a:p>
            <a:pPr>
              <a:buFont typeface="Arial"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2975420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964" y="630289"/>
            <a:ext cx="7964486" cy="576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91239" y="98212"/>
            <a:ext cx="8229600" cy="436178"/>
          </a:xfrm>
        </p:spPr>
        <p:txBody>
          <a:bodyPr/>
          <a:lstStyle/>
          <a:p>
            <a:r>
              <a:rPr lang="en-US" dirty="0" smtClean="0">
                <a:solidFill>
                  <a:schemeClr val="bg1"/>
                </a:solidFill>
              </a:rPr>
              <a:t>Critical Load Analysis</a:t>
            </a:r>
            <a:endParaRPr lang="en-US" dirty="0">
              <a:solidFill>
                <a:schemeClr val="bg1"/>
              </a:solidFill>
            </a:endParaRPr>
          </a:p>
        </p:txBody>
      </p:sp>
    </p:spTree>
    <p:extLst>
      <p:ext uri="{BB962C8B-B14F-4D97-AF65-F5344CB8AC3E}">
        <p14:creationId xmlns:p14="http://schemas.microsoft.com/office/powerpoint/2010/main" val="407158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88" y="99858"/>
            <a:ext cx="8229600" cy="469607"/>
          </a:xfrm>
        </p:spPr>
        <p:txBody>
          <a:bodyPr/>
          <a:lstStyle/>
          <a:p>
            <a:r>
              <a:rPr lang="en-US" dirty="0" smtClean="0">
                <a:solidFill>
                  <a:schemeClr val="bg1"/>
                </a:solidFill>
              </a:rPr>
              <a:t>Wrap Up</a:t>
            </a:r>
            <a:endParaRPr lang="en-US" dirty="0">
              <a:solidFill>
                <a:schemeClr val="bg1"/>
              </a:solidFill>
            </a:endParaRPr>
          </a:p>
        </p:txBody>
      </p:sp>
      <p:sp>
        <p:nvSpPr>
          <p:cNvPr id="3" name="Content Placeholder 2"/>
          <p:cNvSpPr>
            <a:spLocks noGrp="1"/>
          </p:cNvSpPr>
          <p:nvPr>
            <p:ph idx="1"/>
          </p:nvPr>
        </p:nvSpPr>
        <p:spPr>
          <a:xfrm>
            <a:off x="462498" y="797189"/>
            <a:ext cx="8229600" cy="4976959"/>
          </a:xfrm>
        </p:spPr>
        <p:txBody>
          <a:bodyPr/>
          <a:lstStyle/>
          <a:p>
            <a:pPr marL="285750" indent="-285750">
              <a:buFont typeface="Arial" pitchFamily="34" charset="0"/>
              <a:buChar char="•"/>
            </a:pPr>
            <a:r>
              <a:rPr lang="en-US" sz="2000" dirty="0" smtClean="0">
                <a:solidFill>
                  <a:schemeClr val="tx1"/>
                </a:solidFill>
              </a:rPr>
              <a:t>Battery </a:t>
            </a:r>
            <a:r>
              <a:rPr lang="en-US" sz="2000" dirty="0" smtClean="0">
                <a:solidFill>
                  <a:schemeClr val="tx1"/>
                </a:solidFill>
              </a:rPr>
              <a:t>value depends on many factors – optimization objective, prevailing prices (wholesale/retail), surrounding infrastructure, climate (output, load), etc.</a:t>
            </a:r>
          </a:p>
          <a:p>
            <a:pPr marL="285750" indent="-285750">
              <a:buFont typeface="Arial" pitchFamily="34" charset="0"/>
              <a:buChar char="•"/>
            </a:pPr>
            <a:r>
              <a:rPr lang="en-US" sz="2000" dirty="0" smtClean="0">
                <a:solidFill>
                  <a:schemeClr val="tx1"/>
                </a:solidFill>
              </a:rPr>
              <a:t>Ambri battery flexibility generates meaningful </a:t>
            </a:r>
            <a:r>
              <a:rPr lang="en-US" sz="2000" dirty="0" smtClean="0">
                <a:solidFill>
                  <a:schemeClr val="tx1"/>
                </a:solidFill>
              </a:rPr>
              <a:t>across a wide range of sizes and user objectives</a:t>
            </a:r>
            <a:endParaRPr lang="en-US" dirty="0">
              <a:solidFill>
                <a:schemeClr val="accent5">
                  <a:lumMod val="50000"/>
                </a:schemeClr>
              </a:solidFill>
            </a:endParaRPr>
          </a:p>
          <a:p>
            <a:pPr marL="285750" indent="-285750">
              <a:buFont typeface="Arial" pitchFamily="34" charset="0"/>
              <a:buChar char="•"/>
            </a:pPr>
            <a:r>
              <a:rPr lang="en-US" sz="2000" dirty="0" smtClean="0">
                <a:solidFill>
                  <a:schemeClr val="tx1"/>
                </a:solidFill>
              </a:rPr>
              <a:t>Storage can </a:t>
            </a:r>
            <a:r>
              <a:rPr lang="en-US" sz="2000" dirty="0" smtClean="0">
                <a:solidFill>
                  <a:schemeClr val="tx1"/>
                </a:solidFill>
              </a:rPr>
              <a:t>harden </a:t>
            </a:r>
            <a:r>
              <a:rPr lang="en-US" sz="2000" dirty="0" smtClean="0">
                <a:solidFill>
                  <a:schemeClr val="tx1"/>
                </a:solidFill>
              </a:rPr>
              <a:t>Base </a:t>
            </a:r>
            <a:r>
              <a:rPr lang="en-US" sz="2000" dirty="0" smtClean="0">
                <a:solidFill>
                  <a:schemeClr val="tx1"/>
                </a:solidFill>
              </a:rPr>
              <a:t>operations against local power outages, and at various levels of renewable/storage combinations could dramatically reduce the use of back up fuel for critical mission operations</a:t>
            </a:r>
            <a:endParaRPr lang="en-US" sz="2000" dirty="0">
              <a:solidFill>
                <a:schemeClr val="tx1"/>
              </a:solidFill>
            </a:endParaRPr>
          </a:p>
          <a:p>
            <a:pPr marL="285750" indent="-285750">
              <a:buFont typeface="Arial" pitchFamily="34" charset="0"/>
              <a:buChar char="•"/>
            </a:pPr>
            <a:r>
              <a:rPr lang="en-US" sz="2000" dirty="0">
                <a:solidFill>
                  <a:schemeClr val="tx1"/>
                </a:solidFill>
              </a:rPr>
              <a:t>S</a:t>
            </a:r>
            <a:r>
              <a:rPr lang="en-US" sz="2000" dirty="0" smtClean="0">
                <a:solidFill>
                  <a:schemeClr val="tx1"/>
                </a:solidFill>
              </a:rPr>
              <a:t>torage </a:t>
            </a:r>
            <a:r>
              <a:rPr lang="en-US" sz="2000" dirty="0">
                <a:solidFill>
                  <a:schemeClr val="tx1"/>
                </a:solidFill>
              </a:rPr>
              <a:t>can facilitate the integration (operationally) of higher amounts of variable renewable generation (as a local distribution issue and/or regional bulk power system issue), and enhance local and regional power system </a:t>
            </a:r>
            <a:r>
              <a:rPr lang="en-US" sz="2000" dirty="0" smtClean="0">
                <a:solidFill>
                  <a:schemeClr val="tx1"/>
                </a:solidFill>
              </a:rPr>
              <a:t>reliability </a:t>
            </a:r>
          </a:p>
          <a:p>
            <a:pPr marL="285750" indent="-285750">
              <a:buFont typeface="Arial" pitchFamily="34" charset="0"/>
              <a:buChar char="•"/>
            </a:pPr>
            <a:r>
              <a:rPr lang="en-US" sz="2000" dirty="0" smtClean="0">
                <a:solidFill>
                  <a:schemeClr val="tx1"/>
                </a:solidFill>
              </a:rPr>
              <a:t>Meaningful p</a:t>
            </a:r>
            <a:r>
              <a:rPr lang="en-US" sz="2000" dirty="0" smtClean="0">
                <a:solidFill>
                  <a:schemeClr val="tx1"/>
                </a:solidFill>
              </a:rPr>
              <a:t>otential for grid defection in certain circumstances throug</a:t>
            </a:r>
            <a:r>
              <a:rPr lang="en-US" sz="2000" dirty="0" smtClean="0">
                <a:solidFill>
                  <a:schemeClr val="tx1"/>
                </a:solidFill>
              </a:rPr>
              <a:t>h optimal sizing of flexible Ambri storage and BTM renewable capacity</a:t>
            </a:r>
            <a:endParaRPr lang="en-US" sz="2000" dirty="0">
              <a:solidFill>
                <a:schemeClr val="tx1"/>
              </a:solidFill>
            </a:endParaRPr>
          </a:p>
        </p:txBody>
      </p:sp>
    </p:spTree>
    <p:extLst>
      <p:ext uri="{BB962C8B-B14F-4D97-AF65-F5344CB8AC3E}">
        <p14:creationId xmlns:p14="http://schemas.microsoft.com/office/powerpoint/2010/main" val="2819796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90" y="127975"/>
            <a:ext cx="4275648" cy="419005"/>
          </a:xfrm>
        </p:spPr>
        <p:txBody>
          <a:bodyPr/>
          <a:lstStyle/>
          <a:p>
            <a:r>
              <a:rPr lang="en-US" dirty="0" smtClean="0">
                <a:solidFill>
                  <a:schemeClr val="bg1"/>
                </a:solidFill>
              </a:rPr>
              <a:t>STUDY</a:t>
            </a:r>
            <a:endParaRPr lang="en-US" dirty="0">
              <a:solidFill>
                <a:schemeClr val="bg1"/>
              </a:solidFill>
            </a:endParaRPr>
          </a:p>
        </p:txBody>
      </p:sp>
      <p:sp>
        <p:nvSpPr>
          <p:cNvPr id="3" name="Content Placeholder 2"/>
          <p:cNvSpPr>
            <a:spLocks noGrp="1"/>
          </p:cNvSpPr>
          <p:nvPr>
            <p:ph idx="1"/>
          </p:nvPr>
        </p:nvSpPr>
        <p:spPr>
          <a:xfrm>
            <a:off x="409699" y="650489"/>
            <a:ext cx="3782291" cy="5218243"/>
          </a:xfrm>
        </p:spPr>
        <p:txBody>
          <a:bodyPr/>
          <a:lstStyle/>
          <a:p>
            <a:r>
              <a:rPr lang="en-US" sz="1600" dirty="0" smtClean="0">
                <a:solidFill>
                  <a:schemeClr val="tx2"/>
                </a:solidFill>
              </a:rPr>
              <a:t>Functional Feasibility Study</a:t>
            </a:r>
            <a:endParaRPr lang="en-US" sz="1600" dirty="0" smtClean="0">
              <a:solidFill>
                <a:schemeClr val="tx2"/>
              </a:solidFill>
            </a:endParaRPr>
          </a:p>
          <a:p>
            <a:pPr lvl="1"/>
            <a:r>
              <a:rPr lang="en-US" sz="1400" dirty="0" smtClean="0"/>
              <a:t>Funded through the</a:t>
            </a:r>
            <a:r>
              <a:rPr lang="en-US" sz="1400" dirty="0" smtClean="0"/>
              <a:t> InnovateMass Program of the </a:t>
            </a:r>
            <a:r>
              <a:rPr lang="en-US" sz="1400" dirty="0" smtClean="0"/>
              <a:t>MA Clean Energy Center</a:t>
            </a:r>
          </a:p>
          <a:p>
            <a:pPr lvl="1"/>
            <a:r>
              <a:rPr lang="en-US" sz="1400" dirty="0" smtClean="0"/>
              <a:t>Part of a Demonstration Pilot Project to support the development and deployment of energy storage in the Commonwealth</a:t>
            </a:r>
          </a:p>
          <a:p>
            <a:pPr lvl="1"/>
            <a:r>
              <a:rPr lang="en-US" sz="1400" dirty="0" smtClean="0"/>
              <a:t>FFS involves assessing the potential value of energy storage installations paired with substantial renewable generation output</a:t>
            </a:r>
          </a:p>
          <a:p>
            <a:pPr lvl="1"/>
            <a:r>
              <a:rPr lang="en-US" sz="1400" dirty="0" smtClean="0"/>
              <a:t>Subsequent stages: deployment of Ambri liquid metal battery systems at JBCC, other MA sites</a:t>
            </a:r>
            <a:endParaRPr lang="en-US" sz="1400" dirty="0" smtClean="0"/>
          </a:p>
          <a:p>
            <a:r>
              <a:rPr lang="en-US" sz="1600" dirty="0" smtClean="0">
                <a:solidFill>
                  <a:schemeClr val="tx2"/>
                </a:solidFill>
              </a:rPr>
              <a:t>Partners</a:t>
            </a:r>
            <a:endParaRPr lang="en-US" sz="1600" dirty="0" smtClean="0">
              <a:solidFill>
                <a:schemeClr val="tx2"/>
              </a:solidFill>
            </a:endParaRPr>
          </a:p>
          <a:p>
            <a:pPr lvl="1">
              <a:spcBef>
                <a:spcPts val="0"/>
              </a:spcBef>
              <a:spcAft>
                <a:spcPts val="0"/>
              </a:spcAft>
              <a:buFont typeface="Arial" pitchFamily="34" charset="0"/>
              <a:buChar char="•"/>
            </a:pPr>
            <a:r>
              <a:rPr lang="en-US" sz="1400" b="1" dirty="0" smtClean="0"/>
              <a:t>MA Development Finance Agency</a:t>
            </a:r>
          </a:p>
          <a:p>
            <a:pPr lvl="1">
              <a:spcBef>
                <a:spcPts val="0"/>
              </a:spcBef>
              <a:spcAft>
                <a:spcPts val="0"/>
              </a:spcAft>
              <a:buFont typeface="Arial" pitchFamily="34" charset="0"/>
              <a:buChar char="•"/>
            </a:pPr>
            <a:r>
              <a:rPr lang="en-US" sz="1400" dirty="0" smtClean="0"/>
              <a:t>Ambri Inc.</a:t>
            </a:r>
          </a:p>
          <a:p>
            <a:pPr lvl="1">
              <a:spcBef>
                <a:spcPts val="0"/>
              </a:spcBef>
              <a:spcAft>
                <a:spcPts val="0"/>
              </a:spcAft>
              <a:buFont typeface="Arial" pitchFamily="34" charset="0"/>
              <a:buChar char="•"/>
            </a:pPr>
            <a:r>
              <a:rPr lang="en-US" sz="1400" dirty="0" smtClean="0"/>
              <a:t>Joint Base Cape Cod</a:t>
            </a:r>
          </a:p>
          <a:p>
            <a:pPr lvl="1">
              <a:spcBef>
                <a:spcPts val="0"/>
              </a:spcBef>
              <a:spcAft>
                <a:spcPts val="0"/>
              </a:spcAft>
              <a:buFont typeface="Arial" pitchFamily="34" charset="0"/>
              <a:buChar char="•"/>
            </a:pPr>
            <a:r>
              <a:rPr lang="en-US" sz="1400" dirty="0" smtClean="0"/>
              <a:t>Raytheon</a:t>
            </a:r>
          </a:p>
          <a:p>
            <a:pPr lvl="1">
              <a:spcBef>
                <a:spcPts val="0"/>
              </a:spcBef>
              <a:spcAft>
                <a:spcPts val="0"/>
              </a:spcAft>
              <a:buFont typeface="Arial" pitchFamily="34" charset="0"/>
              <a:buChar char="•"/>
            </a:pPr>
            <a:r>
              <a:rPr lang="en-US" sz="1400" dirty="0" smtClean="0"/>
              <a:t>Analysis Group</a:t>
            </a:r>
            <a:endParaRPr lang="en-US" sz="1400" dirty="0" smtClean="0"/>
          </a:p>
          <a:p>
            <a:pPr lvl="1">
              <a:spcBef>
                <a:spcPts val="0"/>
              </a:spcBef>
              <a:spcAft>
                <a:spcPts val="0"/>
              </a:spcAft>
              <a:buFont typeface="Arial" pitchFamily="34" charset="0"/>
              <a:buChar char="•"/>
            </a:pPr>
            <a:endParaRPr lang="en-US" sz="1400" b="1"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2505" y="650489"/>
            <a:ext cx="4298883" cy="5650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99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38" y="99859"/>
            <a:ext cx="8229600" cy="469607"/>
          </a:xfrm>
        </p:spPr>
        <p:txBody>
          <a:bodyPr/>
          <a:lstStyle/>
          <a:p>
            <a:r>
              <a:rPr lang="en-US" dirty="0" smtClean="0">
                <a:solidFill>
                  <a:schemeClr val="bg1"/>
                </a:solidFill>
              </a:rPr>
              <a:t>Functional Feasibility Study Questions</a:t>
            </a:r>
            <a:endParaRPr lang="en-US" dirty="0">
              <a:solidFill>
                <a:schemeClr val="bg1"/>
              </a:solidFill>
            </a:endParaRPr>
          </a:p>
        </p:txBody>
      </p:sp>
      <p:sp>
        <p:nvSpPr>
          <p:cNvPr id="3" name="Content Placeholder 2"/>
          <p:cNvSpPr>
            <a:spLocks noGrp="1"/>
          </p:cNvSpPr>
          <p:nvPr>
            <p:ph idx="1"/>
          </p:nvPr>
        </p:nvSpPr>
        <p:spPr>
          <a:xfrm>
            <a:off x="367496" y="797186"/>
            <a:ext cx="8229600" cy="5199851"/>
          </a:xfrm>
        </p:spPr>
        <p:txBody>
          <a:bodyPr/>
          <a:lstStyle/>
          <a:p>
            <a:r>
              <a:rPr lang="en-US" dirty="0">
                <a:solidFill>
                  <a:schemeClr val="tx1"/>
                </a:solidFill>
              </a:rPr>
              <a:t>•	Can Ambri’s LMB storage technology benefit the Commonwealth’s energy and environmental policy goals?</a:t>
            </a:r>
          </a:p>
          <a:p>
            <a:r>
              <a:rPr lang="en-US" dirty="0">
                <a:solidFill>
                  <a:schemeClr val="tx1"/>
                </a:solidFill>
              </a:rPr>
              <a:t>•	Can installation of Ambri batteries at JBCC generate meaningful cost savings for JBCC as a retail end-use customer, and what factors affect this outcome?  </a:t>
            </a:r>
          </a:p>
          <a:p>
            <a:r>
              <a:rPr lang="en-US" dirty="0">
                <a:solidFill>
                  <a:schemeClr val="tx1"/>
                </a:solidFill>
              </a:rPr>
              <a:t>•	Can Ambri’s storage support more economic integration of current and/or expanded installations of renewable generation (primarily wind and solar) at JBCC (and in similar settings)?</a:t>
            </a:r>
          </a:p>
          <a:p>
            <a:r>
              <a:rPr lang="en-US" dirty="0">
                <a:solidFill>
                  <a:schemeClr val="tx1"/>
                </a:solidFill>
              </a:rPr>
              <a:t>•	Can Ambri batteries enhance the resilience of power supply for JBCC’s critical mission activities if separated from the surrounding power grid?  What combinations of generation and Ambri batteries would maximize resilience of critical mission activities in the most economical fashion?</a:t>
            </a:r>
          </a:p>
          <a:p>
            <a:r>
              <a:rPr lang="en-US" dirty="0">
                <a:solidFill>
                  <a:schemeClr val="tx1"/>
                </a:solidFill>
              </a:rPr>
              <a:t>•	</a:t>
            </a:r>
            <a:r>
              <a:rPr lang="en-US" dirty="0" smtClean="0">
                <a:solidFill>
                  <a:schemeClr val="tx1"/>
                </a:solidFill>
              </a:rPr>
              <a:t>What </a:t>
            </a:r>
            <a:r>
              <a:rPr lang="en-US" dirty="0">
                <a:solidFill>
                  <a:schemeClr val="tx1"/>
                </a:solidFill>
              </a:rPr>
              <a:t>is the value of Ambri batteries – alone or in combination with traditional and/or renewable generating assets – in regional wholesale electricity markets?  </a:t>
            </a:r>
          </a:p>
        </p:txBody>
      </p:sp>
    </p:spTree>
    <p:extLst>
      <p:ext uri="{BB962C8B-B14F-4D97-AF65-F5344CB8AC3E}">
        <p14:creationId xmlns:p14="http://schemas.microsoft.com/office/powerpoint/2010/main" val="281135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a:xfrm>
            <a:off x="304799" y="678656"/>
            <a:ext cx="4611585" cy="5640258"/>
          </a:xfrm>
          <a:prstGeom prst="rect">
            <a:avLst/>
          </a:prstGeom>
        </p:spPr>
        <p:txBody>
          <a:bodyPr/>
          <a:lstStyle/>
          <a:p>
            <a:pPr fontAlgn="auto">
              <a:spcBef>
                <a:spcPts val="0"/>
              </a:spcBef>
              <a:spcAft>
                <a:spcPts val="0"/>
              </a:spcAft>
              <a:buClr>
                <a:srgbClr val="003E7E"/>
              </a:buClr>
              <a:defRPr/>
            </a:pPr>
            <a:r>
              <a:rPr lang="en-US" b="1" dirty="0">
                <a:solidFill>
                  <a:srgbClr val="00678C"/>
                </a:solidFill>
                <a:latin typeface="Arial" pitchFamily="34" charset="0"/>
              </a:rPr>
              <a:t>Large Producer/Consumer</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26 </a:t>
            </a:r>
            <a:r>
              <a:rPr lang="en-US" sz="1600" b="1" dirty="0" err="1" smtClean="0">
                <a:solidFill>
                  <a:srgbClr val="4D4D4D"/>
                </a:solidFill>
                <a:latin typeface="Arial" pitchFamily="34" charset="0"/>
              </a:rPr>
              <a:t>GWh</a:t>
            </a:r>
            <a:r>
              <a:rPr lang="en-US" sz="1600" b="1" dirty="0" smtClean="0">
                <a:solidFill>
                  <a:srgbClr val="4D4D4D"/>
                </a:solidFill>
                <a:latin typeface="Arial" pitchFamily="34" charset="0"/>
              </a:rPr>
              <a:t> load (50,000 homes)</a:t>
            </a:r>
            <a:endParaRPr lang="en-US" sz="1600" b="1" dirty="0">
              <a:solidFill>
                <a:srgbClr val="4D4D4D"/>
              </a:solidFill>
              <a:latin typeface="Arial" pitchFamily="34" charset="0"/>
            </a:endParaRP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4.5 MW </a:t>
            </a:r>
            <a:r>
              <a:rPr lang="en-US" sz="1600" b="1" dirty="0" err="1" smtClean="0">
                <a:solidFill>
                  <a:srgbClr val="4D4D4D"/>
                </a:solidFill>
                <a:latin typeface="Arial" pitchFamily="34" charset="0"/>
              </a:rPr>
              <a:t>avg</a:t>
            </a:r>
            <a:r>
              <a:rPr lang="en-US" sz="1600" b="1" dirty="0" smtClean="0">
                <a:solidFill>
                  <a:srgbClr val="4D4D4D"/>
                </a:solidFill>
                <a:latin typeface="Arial" pitchFamily="34" charset="0"/>
              </a:rPr>
              <a:t>, 6 MW peak load</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$4 </a:t>
            </a:r>
            <a:r>
              <a:rPr lang="en-US" sz="1600" b="1" dirty="0" smtClean="0">
                <a:solidFill>
                  <a:srgbClr val="4D4D4D"/>
                </a:solidFill>
                <a:latin typeface="Arial" pitchFamily="34" charset="0"/>
              </a:rPr>
              <a:t>million electric bill</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cs typeface="+mn-cs"/>
              </a:rPr>
              <a:t>(Soon) over 10 MW </a:t>
            </a:r>
            <a:r>
              <a:rPr lang="en-US" sz="1600" b="1" dirty="0" smtClean="0">
                <a:solidFill>
                  <a:srgbClr val="4D4D4D"/>
                </a:solidFill>
                <a:latin typeface="Arial" pitchFamily="34" charset="0"/>
                <a:cs typeface="+mn-cs"/>
              </a:rPr>
              <a:t>supply/backup</a:t>
            </a:r>
            <a:br>
              <a:rPr lang="en-US" sz="1600" b="1" dirty="0" smtClean="0">
                <a:solidFill>
                  <a:srgbClr val="4D4D4D"/>
                </a:solidFill>
                <a:latin typeface="Arial" pitchFamily="34" charset="0"/>
                <a:cs typeface="+mn-cs"/>
              </a:rPr>
            </a:br>
            <a:r>
              <a:rPr lang="en-US" sz="1600" b="1" dirty="0" smtClean="0">
                <a:solidFill>
                  <a:srgbClr val="4D4D4D"/>
                </a:solidFill>
                <a:latin typeface="Arial" pitchFamily="34" charset="0"/>
                <a:cs typeface="+mn-cs"/>
              </a:rPr>
              <a:t>7.5 MW wind, 6 MW solar, diesel </a:t>
            </a:r>
            <a:endParaRPr lang="en-US" sz="1600" b="1" dirty="0" smtClean="0">
              <a:solidFill>
                <a:srgbClr val="4D4D4D"/>
              </a:solidFill>
              <a:latin typeface="Arial" pitchFamily="34" charset="0"/>
              <a:cs typeface="+mn-cs"/>
            </a:endParaRPr>
          </a:p>
          <a:p>
            <a:pPr marL="7937" lvl="1" fontAlgn="auto">
              <a:spcBef>
                <a:spcPts val="0"/>
              </a:spcBef>
              <a:spcAft>
                <a:spcPts val="0"/>
              </a:spcAft>
              <a:buClr>
                <a:srgbClr val="003E7E"/>
              </a:buClr>
              <a:buSzPct val="100000"/>
              <a:defRPr/>
            </a:pPr>
            <a:endParaRPr lang="en-US" b="1" dirty="0" smtClean="0">
              <a:solidFill>
                <a:srgbClr val="00678C"/>
              </a:solidFill>
              <a:latin typeface="Arial" pitchFamily="34" charset="0"/>
              <a:cs typeface="+mn-cs"/>
            </a:endParaRPr>
          </a:p>
          <a:p>
            <a:pPr fontAlgn="auto">
              <a:spcBef>
                <a:spcPts val="0"/>
              </a:spcBef>
              <a:spcAft>
                <a:spcPts val="0"/>
              </a:spcAft>
              <a:buClr>
                <a:srgbClr val="003E7E"/>
              </a:buClr>
              <a:defRPr/>
            </a:pPr>
            <a:r>
              <a:rPr lang="en-US" b="1" dirty="0" smtClean="0">
                <a:solidFill>
                  <a:srgbClr val="00678C"/>
                </a:solidFill>
                <a:latin typeface="Arial" pitchFamily="34" charset="0"/>
              </a:rPr>
              <a:t>Critical Missions</a:t>
            </a:r>
            <a:endParaRPr lang="en-US" b="1" dirty="0">
              <a:solidFill>
                <a:srgbClr val="00678C"/>
              </a:solidFill>
              <a:latin typeface="Arial" pitchFamily="34" charset="0"/>
            </a:endParaRP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Coast Guard</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Army National Guard</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Air Force communications, intelligence, PAVE PAWS</a:t>
            </a:r>
            <a:endParaRPr lang="en-US" sz="1600" b="1" dirty="0">
              <a:solidFill>
                <a:srgbClr val="4D4D4D"/>
              </a:solidFill>
              <a:latin typeface="Arial" pitchFamily="34" charset="0"/>
            </a:endParaRP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State &amp; federal military/civilian </a:t>
            </a:r>
            <a:r>
              <a:rPr lang="en-US" sz="1600" b="1" dirty="0" err="1" smtClean="0">
                <a:solidFill>
                  <a:srgbClr val="4D4D4D"/>
                </a:solidFill>
                <a:latin typeface="Arial" pitchFamily="34" charset="0"/>
              </a:rPr>
              <a:t>opn’s</a:t>
            </a:r>
            <a:r>
              <a:rPr lang="en-US" sz="1600" b="1" dirty="0" smtClean="0">
                <a:solidFill>
                  <a:srgbClr val="4D4D4D"/>
                </a:solidFill>
                <a:latin typeface="Arial" pitchFamily="34" charset="0"/>
              </a:rPr>
              <a:t>, disaster response, law enforcement, municipal agencies</a:t>
            </a:r>
          </a:p>
          <a:p>
            <a:pPr marL="7937" lvl="1" fontAlgn="auto">
              <a:spcBef>
                <a:spcPts val="0"/>
              </a:spcBef>
              <a:spcAft>
                <a:spcPts val="0"/>
              </a:spcAft>
              <a:buClr>
                <a:srgbClr val="003E7E"/>
              </a:buClr>
              <a:buSzPct val="100000"/>
              <a:defRPr/>
            </a:pPr>
            <a:r>
              <a:rPr lang="en-US" sz="1600" b="1" dirty="0" smtClean="0">
                <a:solidFill>
                  <a:srgbClr val="4D4D4D"/>
                </a:solidFill>
                <a:latin typeface="Arial" pitchFamily="34" charset="0"/>
              </a:rPr>
              <a:t> </a:t>
            </a:r>
            <a:endParaRPr lang="en-US" b="1" dirty="0" smtClean="0">
              <a:solidFill>
                <a:srgbClr val="00678C"/>
              </a:solidFill>
              <a:latin typeface="Arial" pitchFamily="34" charset="0"/>
            </a:endParaRPr>
          </a:p>
          <a:p>
            <a:pPr fontAlgn="auto">
              <a:spcBef>
                <a:spcPts val="0"/>
              </a:spcBef>
              <a:spcAft>
                <a:spcPts val="0"/>
              </a:spcAft>
              <a:buClr>
                <a:srgbClr val="003E7E"/>
              </a:buClr>
              <a:defRPr/>
            </a:pPr>
            <a:r>
              <a:rPr lang="en-US" b="1" dirty="0" smtClean="0">
                <a:solidFill>
                  <a:srgbClr val="00678C"/>
                </a:solidFill>
                <a:latin typeface="Arial" pitchFamily="34" charset="0"/>
                <a:cs typeface="+mn-cs"/>
              </a:rPr>
              <a:t>Cost and Policy Goals</a:t>
            </a:r>
            <a:endParaRPr lang="en-US" b="1" dirty="0" smtClean="0">
              <a:solidFill>
                <a:srgbClr val="00678C"/>
              </a:solidFill>
              <a:latin typeface="Arial" pitchFamily="34" charset="0"/>
            </a:endParaRP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Lower electric costs</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Maximize value of generation</a:t>
            </a:r>
            <a:endParaRPr lang="en-US" b="1" dirty="0" smtClean="0">
              <a:solidFill>
                <a:srgbClr val="00678C"/>
              </a:solidFill>
              <a:latin typeface="Arial" pitchFamily="34" charset="0"/>
              <a:cs typeface="+mn-cs"/>
            </a:endParaRP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cs typeface="+mn-cs"/>
              </a:rPr>
              <a:t>Maintain uninterrupted power supply</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cs typeface="+mn-cs"/>
              </a:rPr>
              <a:t>Enable operations separate from grid</a:t>
            </a:r>
          </a:p>
          <a:p>
            <a:pPr marL="231775" lvl="1" indent="-223838" fontAlgn="auto">
              <a:spcBef>
                <a:spcPts val="0"/>
              </a:spcBef>
              <a:spcAft>
                <a:spcPts val="0"/>
              </a:spcAft>
              <a:buClr>
                <a:srgbClr val="003E7E"/>
              </a:buClr>
              <a:buSzPct val="100000"/>
              <a:buFont typeface="Wingdings" pitchFamily="2" charset="2"/>
              <a:buChar char="§"/>
              <a:defRPr/>
            </a:pPr>
            <a:r>
              <a:rPr lang="en-US" sz="1600" b="1" dirty="0" smtClean="0">
                <a:solidFill>
                  <a:srgbClr val="4D4D4D"/>
                </a:solidFill>
                <a:latin typeface="Arial" pitchFamily="34" charset="0"/>
              </a:rPr>
              <a:t>Support grid restoration</a:t>
            </a:r>
            <a:endParaRPr lang="en-US" sz="2000" b="1" dirty="0">
              <a:solidFill>
                <a:srgbClr val="003E7E"/>
              </a:solidFill>
              <a:latin typeface="Arial" pitchFamily="34" charset="0"/>
              <a:cs typeface="+mn-cs"/>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97" y="608061"/>
            <a:ext cx="2380012" cy="137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30" y="2147458"/>
            <a:ext cx="2717318" cy="1531276"/>
          </a:xfrm>
          <a:prstGeom prst="rect">
            <a:avLst/>
          </a:prstGeom>
          <a:ln w="38100">
            <a:solidFill>
              <a:srgbClr val="00B0F0"/>
            </a:solidFill>
          </a:ln>
          <a:effectLst>
            <a:outerShdw blurRad="50800" dist="50800" dir="5400000" sx="102000" sy="102000" algn="ctr" rotWithShape="0">
              <a:srgbClr val="000000">
                <a:alpha val="43137"/>
              </a:srgbClr>
            </a:outerShdw>
          </a:effectLst>
        </p:spPr>
      </p:pic>
      <p:sp>
        <p:nvSpPr>
          <p:cNvPr id="2" name="Title 1"/>
          <p:cNvSpPr>
            <a:spLocks noGrp="1"/>
          </p:cNvSpPr>
          <p:nvPr>
            <p:ph type="title"/>
          </p:nvPr>
        </p:nvSpPr>
        <p:spPr>
          <a:xfrm>
            <a:off x="457200" y="76200"/>
            <a:ext cx="6153538" cy="457200"/>
          </a:xfrm>
        </p:spPr>
        <p:txBody>
          <a:bodyPr/>
          <a:lstStyle/>
          <a:p>
            <a:r>
              <a:rPr lang="en-US" sz="2400" dirty="0" smtClean="0">
                <a:solidFill>
                  <a:schemeClr val="bg1"/>
                </a:solidFill>
              </a:rPr>
              <a:t>Joint Base Cape Cod (JBCC</a:t>
            </a:r>
            <a:r>
              <a:rPr lang="en-US" sz="2400" dirty="0" smtClean="0">
                <a:solidFill>
                  <a:schemeClr val="bg1"/>
                </a:solidFill>
              </a:rPr>
              <a:t>)</a:t>
            </a:r>
            <a:endParaRPr lang="en-US" sz="2400" dirty="0">
              <a:solidFill>
                <a:schemeClr val="bg1"/>
              </a:solidFill>
            </a:endParaRPr>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220" y="-1"/>
            <a:ext cx="2938979" cy="226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242042" y="3436276"/>
            <a:ext cx="3893006" cy="3405565"/>
            <a:chOff x="5334000" y="3289015"/>
            <a:chExt cx="3753547" cy="3552826"/>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697" y="3289015"/>
              <a:ext cx="3371850" cy="350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289015"/>
              <a:ext cx="2095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697" y="5127341"/>
              <a:ext cx="1143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9450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600"/>
            <a:ext cx="500799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6153538" cy="457200"/>
          </a:xfrm>
        </p:spPr>
        <p:txBody>
          <a:bodyPr/>
          <a:lstStyle/>
          <a:p>
            <a:r>
              <a:rPr lang="en-US" sz="2400" dirty="0" smtClean="0">
                <a:solidFill>
                  <a:schemeClr val="bg1"/>
                </a:solidFill>
              </a:rPr>
              <a:t>Ambri</a:t>
            </a:r>
            <a:endParaRPr lang="en-US" sz="2000" dirty="0">
              <a:solidFill>
                <a:schemeClr val="bg1"/>
              </a:solidFill>
            </a:endParaRPr>
          </a:p>
        </p:txBody>
      </p:sp>
      <p:sp>
        <p:nvSpPr>
          <p:cNvPr id="34" name="Rectangle 3"/>
          <p:cNvSpPr txBox="1">
            <a:spLocks noChangeArrowheads="1"/>
          </p:cNvSpPr>
          <p:nvPr/>
        </p:nvSpPr>
        <p:spPr>
          <a:xfrm>
            <a:off x="5181600" y="609600"/>
            <a:ext cx="3884340" cy="2893622"/>
          </a:xfrm>
          <a:prstGeom prst="rect">
            <a:avLst/>
          </a:prstGeom>
        </p:spPr>
        <p:txBody>
          <a:bodyPr/>
          <a:lstStyle/>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prstClr val="black"/>
                </a:solidFill>
                <a:latin typeface="Arial" pitchFamily="34" charset="0"/>
              </a:rPr>
              <a:t>Stackable liquid metal battery cells</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prstClr val="black"/>
                </a:solidFill>
                <a:latin typeface="Arial" pitchFamily="34" charset="0"/>
              </a:rPr>
              <a:t>Systems about size of an 18-wheeler</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prstClr val="black"/>
                </a:solidFill>
                <a:latin typeface="Arial" pitchFamily="34" charset="0"/>
              </a:rPr>
              <a:t>Can switch between store &amp; discharge instantly</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prstClr val="black"/>
                </a:solidFill>
                <a:latin typeface="Arial" pitchFamily="34" charset="0"/>
              </a:rPr>
              <a:t>Can operate as capacity/ ancillary service resource</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prstClr val="black"/>
                </a:solidFill>
                <a:latin typeface="Arial" pitchFamily="34" charset="0"/>
              </a:rPr>
              <a:t>Can be used as energy storage (optimize value of variable output; price arbitrage)</a:t>
            </a:r>
            <a:endParaRPr lang="en-US" b="1" dirty="0" smtClean="0">
              <a:solidFill>
                <a:prstClr val="black"/>
              </a:solidFill>
              <a:latin typeface="Arial"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51202"/>
            <a:ext cx="2861952" cy="248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168" y="3871356"/>
            <a:ext cx="5983992" cy="238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263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6153538" cy="457200"/>
          </a:xfrm>
          <a:prstGeom prst="rect">
            <a:avLst/>
          </a:prstGeom>
        </p:spPr>
        <p:txBody>
          <a:bodyPr/>
          <a:lstStyle>
            <a:lvl1pPr algn="l" defTabSz="914400" rtl="0" eaLnBrk="1" latinLnBrk="0" hangingPunct="1">
              <a:spcBef>
                <a:spcPct val="0"/>
              </a:spcBef>
              <a:buNone/>
              <a:defRPr sz="2800" b="1" kern="0" baseline="0">
                <a:solidFill>
                  <a:schemeClr val="tx1"/>
                </a:solidFill>
                <a:latin typeface="Arial" pitchFamily="34" charset="0"/>
                <a:ea typeface="+mj-ea"/>
                <a:cs typeface="+mj-cs"/>
              </a:defRPr>
            </a:lvl1pPr>
          </a:lstStyle>
          <a:p>
            <a:pPr fontAlgn="auto">
              <a:spcAft>
                <a:spcPts val="0"/>
              </a:spcAft>
            </a:pPr>
            <a:r>
              <a:rPr lang="en-US" sz="2400" dirty="0" smtClean="0">
                <a:solidFill>
                  <a:prstClr val="white"/>
                </a:solidFill>
              </a:rPr>
              <a:t>Functional </a:t>
            </a:r>
            <a:r>
              <a:rPr lang="en-US" sz="2400" dirty="0" smtClean="0">
                <a:solidFill>
                  <a:prstClr val="white"/>
                </a:solidFill>
              </a:rPr>
              <a:t>Feasibility Study</a:t>
            </a:r>
            <a:endParaRPr lang="en-US" sz="2400" dirty="0">
              <a:solidFill>
                <a:prstClr val="white"/>
              </a:solidFill>
            </a:endParaRPr>
          </a:p>
        </p:txBody>
      </p:sp>
      <p:sp>
        <p:nvSpPr>
          <p:cNvPr id="4" name="Rectangle 3"/>
          <p:cNvSpPr txBox="1">
            <a:spLocks noChangeArrowheads="1"/>
          </p:cNvSpPr>
          <p:nvPr/>
        </p:nvSpPr>
        <p:spPr>
          <a:xfrm>
            <a:off x="304800" y="616525"/>
            <a:ext cx="3554682" cy="3230892"/>
          </a:xfrm>
          <a:prstGeom prst="rect">
            <a:avLst/>
          </a:prstGeom>
        </p:spPr>
        <p:txBody>
          <a:bodyPr/>
          <a:lstStyle/>
          <a:p>
            <a:pPr fontAlgn="auto">
              <a:spcBef>
                <a:spcPts val="0"/>
              </a:spcBef>
              <a:spcAft>
                <a:spcPts val="0"/>
              </a:spcAft>
              <a:buClr>
                <a:srgbClr val="003E7E"/>
              </a:buClr>
              <a:defRPr/>
            </a:pPr>
            <a:r>
              <a:rPr lang="en-US" sz="2000" b="1" dirty="0" smtClean="0">
                <a:solidFill>
                  <a:srgbClr val="00678C"/>
                </a:solidFill>
                <a:latin typeface="Arial" pitchFamily="34" charset="0"/>
              </a:rPr>
              <a:t>Hourly load across the Base</a:t>
            </a:r>
            <a:endParaRPr lang="en-US" sz="2000" b="1" dirty="0">
              <a:solidFill>
                <a:srgbClr val="00678C"/>
              </a:solidFill>
              <a:latin typeface="Arial" pitchFamily="34" charset="0"/>
            </a:endParaRP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Aggregate hourly demand across multiple agencies</a:t>
            </a:r>
          </a:p>
          <a:p>
            <a:pPr marL="7937" lvl="1" fontAlgn="auto">
              <a:spcBef>
                <a:spcPts val="0"/>
              </a:spcBef>
              <a:spcAft>
                <a:spcPts val="0"/>
              </a:spcAft>
              <a:buClr>
                <a:srgbClr val="003E7E"/>
              </a:buClr>
              <a:buSzPct val="100000"/>
              <a:defRPr/>
            </a:pPr>
            <a:endParaRPr lang="en-US" b="1" dirty="0">
              <a:solidFill>
                <a:srgbClr val="4D4D4D"/>
              </a:solidFill>
              <a:latin typeface="Arial" pitchFamily="34" charset="0"/>
            </a:endParaRPr>
          </a:p>
          <a:p>
            <a:pPr fontAlgn="auto">
              <a:spcBef>
                <a:spcPts val="0"/>
              </a:spcBef>
              <a:spcAft>
                <a:spcPts val="0"/>
              </a:spcAft>
              <a:buClr>
                <a:srgbClr val="003E7E"/>
              </a:buClr>
              <a:defRPr/>
            </a:pPr>
            <a:r>
              <a:rPr lang="en-US" sz="2000" b="1" dirty="0" smtClean="0">
                <a:solidFill>
                  <a:srgbClr val="00678C"/>
                </a:solidFill>
                <a:latin typeface="Arial" pitchFamily="34" charset="0"/>
              </a:rPr>
              <a:t>Hourly </a:t>
            </a:r>
            <a:r>
              <a:rPr lang="en-US" sz="2000" b="1" dirty="0" smtClean="0">
                <a:solidFill>
                  <a:srgbClr val="00678C"/>
                </a:solidFill>
                <a:latin typeface="Arial" pitchFamily="34" charset="0"/>
              </a:rPr>
              <a:t>renewable generation </a:t>
            </a:r>
            <a:r>
              <a:rPr lang="en-US" sz="2000" b="1" dirty="0" smtClean="0">
                <a:solidFill>
                  <a:srgbClr val="00678C"/>
                </a:solidFill>
                <a:latin typeface="Arial" pitchFamily="34" charset="0"/>
              </a:rPr>
              <a:t>from Base resources</a:t>
            </a:r>
            <a:endParaRPr lang="en-US" sz="2000" b="1" dirty="0">
              <a:solidFill>
                <a:srgbClr val="00678C"/>
              </a:solidFill>
              <a:latin typeface="Arial" pitchFamily="34" charset="0"/>
            </a:endParaRP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Existing wind, new wind</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New </a:t>
            </a:r>
            <a:r>
              <a:rPr lang="en-US" b="1" dirty="0" smtClean="0">
                <a:solidFill>
                  <a:srgbClr val="4D4D4D"/>
                </a:solidFill>
                <a:latin typeface="Arial" pitchFamily="34" charset="0"/>
              </a:rPr>
              <a:t>solar</a:t>
            </a:r>
            <a:endParaRPr lang="en-US" b="1" dirty="0" smtClean="0">
              <a:solidFill>
                <a:srgbClr val="4D4D4D"/>
              </a:solidFill>
              <a:latin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508" y="575735"/>
            <a:ext cx="5002459"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304799" y="3933297"/>
            <a:ext cx="8763001" cy="2391304"/>
          </a:xfrm>
          <a:prstGeom prst="rect">
            <a:avLst/>
          </a:prstGeom>
        </p:spPr>
        <p:txBody>
          <a:bodyPr/>
          <a:lstStyle/>
          <a:p>
            <a:pPr fontAlgn="auto">
              <a:spcBef>
                <a:spcPts val="0"/>
              </a:spcBef>
              <a:spcAft>
                <a:spcPts val="0"/>
              </a:spcAft>
              <a:buClr>
                <a:srgbClr val="003E7E"/>
              </a:buClr>
              <a:defRPr/>
            </a:pPr>
            <a:r>
              <a:rPr lang="en-US" sz="2000" b="1" dirty="0" smtClean="0">
                <a:solidFill>
                  <a:srgbClr val="00678C"/>
                </a:solidFill>
                <a:latin typeface="Arial" pitchFamily="34" charset="0"/>
              </a:rPr>
              <a:t>Battery charge/discharge “mode”</a:t>
            </a:r>
            <a:endParaRPr lang="en-US" sz="2000" b="1" dirty="0">
              <a:solidFill>
                <a:srgbClr val="00678C"/>
              </a:solidFill>
              <a:latin typeface="Arial" pitchFamily="34" charset="0"/>
            </a:endParaRP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Storage: fully charge and then let sit?  Maintain a minimum level</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Cycle:  allow swing of full capability based on needs?</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Sizing:  in consideration of needs and value, how big should the system be? </a:t>
            </a:r>
          </a:p>
          <a:p>
            <a:pPr marL="7937" lvl="1" fontAlgn="auto">
              <a:spcBef>
                <a:spcPts val="0"/>
              </a:spcBef>
              <a:spcAft>
                <a:spcPts val="0"/>
              </a:spcAft>
              <a:buClr>
                <a:srgbClr val="003E7E"/>
              </a:buClr>
              <a:buSzPct val="100000"/>
              <a:defRPr/>
            </a:pPr>
            <a:endParaRPr lang="en-US" sz="2000" b="1" dirty="0" smtClean="0">
              <a:solidFill>
                <a:srgbClr val="00678C"/>
              </a:solidFill>
              <a:latin typeface="Arial" pitchFamily="34" charset="0"/>
            </a:endParaRPr>
          </a:p>
          <a:p>
            <a:pPr fontAlgn="auto">
              <a:spcBef>
                <a:spcPts val="0"/>
              </a:spcBef>
              <a:spcAft>
                <a:spcPts val="0"/>
              </a:spcAft>
              <a:buClr>
                <a:srgbClr val="003E7E"/>
              </a:buClr>
              <a:defRPr/>
            </a:pPr>
            <a:r>
              <a:rPr lang="en-US" sz="2000" b="1" dirty="0" smtClean="0">
                <a:solidFill>
                  <a:srgbClr val="00678C"/>
                </a:solidFill>
                <a:latin typeface="Arial" pitchFamily="34" charset="0"/>
              </a:rPr>
              <a:t>Value to JBCC</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Maintain specific Base “reserves?”  Act as a capacity resource?</a:t>
            </a:r>
          </a:p>
          <a:p>
            <a:pPr marL="231775" lvl="1" indent="-223838" fontAlgn="auto">
              <a:spcBef>
                <a:spcPts val="0"/>
              </a:spcBef>
              <a:spcAft>
                <a:spcPts val="0"/>
              </a:spcAft>
              <a:buClr>
                <a:srgbClr val="003E7E"/>
              </a:buClr>
              <a:buSzPct val="100000"/>
              <a:buFont typeface="Wingdings" pitchFamily="2" charset="2"/>
              <a:buChar char="§"/>
              <a:defRPr/>
            </a:pPr>
            <a:r>
              <a:rPr lang="en-US" b="1" dirty="0" smtClean="0">
                <a:solidFill>
                  <a:srgbClr val="4D4D4D"/>
                </a:solidFill>
                <a:latin typeface="Arial" pitchFamily="34" charset="0"/>
              </a:rPr>
              <a:t>Buy and sell energy strategically?</a:t>
            </a:r>
          </a:p>
        </p:txBody>
      </p:sp>
    </p:spTree>
    <p:extLst>
      <p:ext uri="{BB962C8B-B14F-4D97-AF65-F5344CB8AC3E}">
        <p14:creationId xmlns:p14="http://schemas.microsoft.com/office/powerpoint/2010/main" val="2938914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34925517"/>
              </p:ext>
            </p:extLst>
          </p:nvPr>
        </p:nvGraphicFramePr>
        <p:xfrm>
          <a:off x="478302" y="709219"/>
          <a:ext cx="8215531" cy="5571603"/>
        </p:xfrm>
        <a:graphic>
          <a:graphicData uri="http://schemas.openxmlformats.org/drawingml/2006/table">
            <a:tbl>
              <a:tblPr firstRow="1" firstCol="1" bandRow="1"/>
              <a:tblGrid>
                <a:gridCol w="1537410"/>
                <a:gridCol w="1441320"/>
                <a:gridCol w="2642422"/>
                <a:gridCol w="2594379"/>
              </a:tblGrid>
              <a:tr h="180678">
                <a:tc>
                  <a:txBody>
                    <a:bodyPr/>
                    <a:lstStyle/>
                    <a:p>
                      <a:pPr marL="0" marR="0">
                        <a:lnSpc>
                          <a:spcPct val="110000"/>
                        </a:lnSpc>
                        <a:spcBef>
                          <a:spcPts val="0"/>
                        </a:spcBef>
                        <a:spcAft>
                          <a:spcPts val="0"/>
                        </a:spcAft>
                      </a:pPr>
                      <a:r>
                        <a:rPr lang="en-US" sz="1050" b="1" dirty="0">
                          <a:solidFill>
                            <a:srgbClr val="C00000"/>
                          </a:solidFill>
                          <a:effectLst/>
                          <a:latin typeface="Times New Roman"/>
                          <a:ea typeface="Times New Roman"/>
                          <a:cs typeface="Times New Roman"/>
                        </a:rPr>
                        <a:t>Battery Value</a:t>
                      </a:r>
                      <a:endParaRPr lang="en-US" sz="1100" b="1" dirty="0">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w="12700" cap="flat" cmpd="sng" algn="ctr">
                      <a:solidFill>
                        <a:srgbClr val="CCCE60"/>
                      </a:solidFill>
                      <a:prstDash val="solid"/>
                      <a:round/>
                      <a:headEnd type="none" w="med" len="med"/>
                      <a:tailEnd type="none" w="med" len="med"/>
                    </a:lnB>
                  </a:tcPr>
                </a:tc>
                <a:tc>
                  <a:txBody>
                    <a:bodyPr/>
                    <a:lstStyle/>
                    <a:p>
                      <a:pPr marL="0" marR="0">
                        <a:lnSpc>
                          <a:spcPct val="110000"/>
                        </a:lnSpc>
                        <a:spcBef>
                          <a:spcPts val="0"/>
                        </a:spcBef>
                        <a:spcAft>
                          <a:spcPts val="0"/>
                        </a:spcAft>
                      </a:pPr>
                      <a:r>
                        <a:rPr lang="en-US" sz="1050" b="1">
                          <a:solidFill>
                            <a:srgbClr val="C00000"/>
                          </a:solidFill>
                          <a:effectLst/>
                          <a:latin typeface="Times New Roman"/>
                          <a:ea typeface="Times New Roman"/>
                          <a:cs typeface="Times New Roman"/>
                        </a:rPr>
                        <a:t>Perspective</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w="12700" cap="flat" cmpd="sng" algn="ctr">
                      <a:solidFill>
                        <a:srgbClr val="CCCE60"/>
                      </a:solidFill>
                      <a:prstDash val="solid"/>
                      <a:round/>
                      <a:headEnd type="none" w="med" len="med"/>
                      <a:tailEnd type="none" w="med" len="med"/>
                    </a:lnB>
                  </a:tcPr>
                </a:tc>
                <a:tc>
                  <a:txBody>
                    <a:bodyPr/>
                    <a:lstStyle/>
                    <a:p>
                      <a:pPr marL="0" marR="0">
                        <a:lnSpc>
                          <a:spcPct val="110000"/>
                        </a:lnSpc>
                        <a:spcBef>
                          <a:spcPts val="0"/>
                        </a:spcBef>
                        <a:spcAft>
                          <a:spcPts val="0"/>
                        </a:spcAft>
                      </a:pPr>
                      <a:r>
                        <a:rPr lang="en-US" sz="1050" b="1">
                          <a:solidFill>
                            <a:srgbClr val="C00000"/>
                          </a:solidFill>
                          <a:effectLst/>
                          <a:latin typeface="Times New Roman"/>
                          <a:ea typeface="Times New Roman"/>
                          <a:cs typeface="Times New Roman"/>
                        </a:rPr>
                        <a:t>Description</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w="12700" cap="flat" cmpd="sng" algn="ctr">
                      <a:solidFill>
                        <a:srgbClr val="CCCE60"/>
                      </a:solidFill>
                      <a:prstDash val="solid"/>
                      <a:round/>
                      <a:headEnd type="none" w="med" len="med"/>
                      <a:tailEnd type="none" w="med" len="med"/>
                    </a:lnB>
                  </a:tcPr>
                </a:tc>
                <a:tc>
                  <a:txBody>
                    <a:bodyPr/>
                    <a:lstStyle/>
                    <a:p>
                      <a:pPr marL="0" marR="0">
                        <a:lnSpc>
                          <a:spcPct val="110000"/>
                        </a:lnSpc>
                        <a:spcBef>
                          <a:spcPts val="0"/>
                        </a:spcBef>
                        <a:spcAft>
                          <a:spcPts val="0"/>
                        </a:spcAft>
                      </a:pPr>
                      <a:r>
                        <a:rPr lang="en-US" sz="1050" b="1">
                          <a:solidFill>
                            <a:srgbClr val="C00000"/>
                          </a:solidFill>
                          <a:effectLst/>
                          <a:latin typeface="Times New Roman"/>
                          <a:ea typeface="Times New Roman"/>
                          <a:cs typeface="Times New Roman"/>
                        </a:rPr>
                        <a:t>Model Approach</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w="12700" cap="flat" cmpd="sng" algn="ctr">
                      <a:solidFill>
                        <a:srgbClr val="CCCE60"/>
                      </a:solidFill>
                      <a:prstDash val="solid"/>
                      <a:round/>
                      <a:headEnd type="none" w="med" len="med"/>
                      <a:tailEnd type="none" w="med" len="med"/>
                    </a:lnB>
                  </a:tcPr>
                </a:tc>
              </a:tr>
              <a:tr h="481808">
                <a:tc>
                  <a:txBody>
                    <a:bodyPr/>
                    <a:lstStyle/>
                    <a:p>
                      <a:pPr marL="0" marR="0">
                        <a:lnSpc>
                          <a:spcPct val="110000"/>
                        </a:lnSpc>
                        <a:spcBef>
                          <a:spcPts val="0"/>
                        </a:spcBef>
                        <a:spcAft>
                          <a:spcPts val="0"/>
                        </a:spcAft>
                      </a:pPr>
                      <a:r>
                        <a:rPr lang="en-US" sz="1000" b="1" dirty="0">
                          <a:solidFill>
                            <a:srgbClr val="002060"/>
                          </a:solidFill>
                          <a:effectLst/>
                          <a:latin typeface="Times New Roman"/>
                          <a:ea typeface="Times New Roman"/>
                          <a:cs typeface="Times New Roman"/>
                        </a:rPr>
                        <a:t>Retail Costs</a:t>
                      </a:r>
                      <a:endParaRPr lang="en-US" sz="1100" b="1" dirty="0">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End-use customer</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Battery used to minimize all-in cost of electricity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Apply constrained optimization on battery use to minimize customer monthly bills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w="12700" cap="flat" cmpd="sng" algn="ctr">
                      <a:solidFill>
                        <a:srgbClr val="CCCE60"/>
                      </a:solidFill>
                      <a:prstDash val="solid"/>
                      <a:round/>
                      <a:headEnd type="none" w="med" len="med"/>
                      <a:tailEnd type="none" w="med" len="med"/>
                    </a:lnT>
                    <a:lnB>
                      <a:noFill/>
                    </a:lnB>
                    <a:solidFill>
                      <a:srgbClr val="F2F2D7"/>
                    </a:solidFill>
                  </a:tcPr>
                </a:tc>
              </a:tr>
              <a:tr h="642411">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Critical Load; Resilience &amp; Independence</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dirty="0">
                          <a:solidFill>
                            <a:srgbClr val="002060"/>
                          </a:solidFill>
                          <a:effectLst/>
                          <a:latin typeface="Times New Roman"/>
                          <a:ea typeface="Times New Roman"/>
                          <a:cs typeface="Times New Roman"/>
                        </a:rPr>
                        <a:t>End-use customer</a:t>
                      </a:r>
                      <a:endParaRPr lang="en-US" sz="1100" b="1" dirty="0">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Battery used to protect critical end-use operations against transmission or distribution outages, or minimize use of back-up generation</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Iterative application of battery optimization to minimize hours with net positive critical load</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r>
              <a:tr h="803013">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Energy Market Arbitrage</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End-use customer or wholesale market participant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Available battery storage capability used to maximize the daily/weekly value of generation in energy market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Apply constrained optimization on battery use to maximize energy market revenues (and/or minimize wholesale energy costs) considering base generation resources and load</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r>
              <a:tr h="481808">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Capacity Market Revenues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End-use customer or wholesale market participant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Battery used in power/capacity mode to gain revenues in capacity market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Calculate annual capacity market revenues under different market forecasts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r>
              <a:tr h="481808">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Reserve Market Revenues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End-use customer or wholesale market participant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Battery used in power/capacity mode to gain revenues in reserve market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Calculate annual reserve market revenues based on historical reserve market prices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r>
              <a:tr h="481808">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Regulation Market Revenues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End-use customer or wholesale market participant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Battery capability offered as a regulation resource</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Calculate annual regulation market revenues based on average historical market prices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r>
              <a:tr h="481808">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Deferral of Infrastructure Investment</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Transmission or distribution utility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Strategic placement of battery storage to support local system reliability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Discuss qualitatively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solidFill>
                      <a:srgbClr val="F2F2D7"/>
                    </a:solidFill>
                  </a:tcPr>
                </a:tc>
              </a:tr>
              <a:tr h="642411">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Power System Reliability and Efficiency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Regional power system operator, wholesale customers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Integration of storage to improve the reliability and efficiency of managing power system peak loads, load-following, and reserve requirements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Discuss qualitatively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a:noFill/>
                    </a:lnB>
                  </a:tcPr>
                </a:tc>
              </a:tr>
              <a:tr h="803013">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Integration of Renewable Resources</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w="12700" cap="flat" cmpd="sng" algn="ctr">
                      <a:solidFill>
                        <a:srgbClr val="CCCE60"/>
                      </a:solidFill>
                      <a:prstDash val="solid"/>
                      <a:round/>
                      <a:headEnd type="none" w="med" len="med"/>
                      <a:tailEnd type="none" w="med" len="med"/>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Public Policy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w="12700" cap="flat" cmpd="sng" algn="ctr">
                      <a:solidFill>
                        <a:srgbClr val="CCCE60"/>
                      </a:solidFill>
                      <a:prstDash val="solid"/>
                      <a:round/>
                      <a:headEnd type="none" w="med" len="med"/>
                      <a:tailEnd type="none" w="med" len="med"/>
                    </a:lnB>
                    <a:solidFill>
                      <a:srgbClr val="F2F2D7"/>
                    </a:solidFill>
                  </a:tcPr>
                </a:tc>
                <a:tc>
                  <a:txBody>
                    <a:bodyPr/>
                    <a:lstStyle/>
                    <a:p>
                      <a:pPr marL="0" marR="0">
                        <a:lnSpc>
                          <a:spcPct val="110000"/>
                        </a:lnSpc>
                        <a:spcBef>
                          <a:spcPts val="0"/>
                        </a:spcBef>
                        <a:spcAft>
                          <a:spcPts val="0"/>
                        </a:spcAft>
                      </a:pPr>
                      <a:r>
                        <a:rPr lang="en-US" sz="1000" b="1">
                          <a:solidFill>
                            <a:srgbClr val="002060"/>
                          </a:solidFill>
                          <a:effectLst/>
                          <a:latin typeface="Times New Roman"/>
                          <a:ea typeface="Times New Roman"/>
                          <a:cs typeface="Times New Roman"/>
                        </a:rPr>
                        <a:t>Facilitate greater use of low/zero carbon resources to meet state or federal policy objectives; reduce need for traditional peaking resources to balance variability</a:t>
                      </a:r>
                      <a:endParaRPr lang="en-US" sz="1100" b="1">
                        <a:solidFill>
                          <a:srgbClr val="AAAC35"/>
                        </a:solidFill>
                        <a:effectLst/>
                        <a:latin typeface="Times New Roman"/>
                        <a:ea typeface="Times New Roman"/>
                        <a:cs typeface="Times New Roman"/>
                      </a:endParaRPr>
                    </a:p>
                  </a:txBody>
                  <a:tcPr marL="60310" marR="60310" marT="0" marB="0" anchor="ctr">
                    <a:lnL>
                      <a:noFill/>
                    </a:lnL>
                    <a:lnR>
                      <a:noFill/>
                    </a:lnR>
                    <a:lnT>
                      <a:noFill/>
                    </a:lnT>
                    <a:lnB w="12700" cap="flat" cmpd="sng" algn="ctr">
                      <a:solidFill>
                        <a:srgbClr val="CCCE60"/>
                      </a:solidFill>
                      <a:prstDash val="solid"/>
                      <a:round/>
                      <a:headEnd type="none" w="med" len="med"/>
                      <a:tailEnd type="none" w="med" len="med"/>
                    </a:lnB>
                    <a:solidFill>
                      <a:srgbClr val="F2F2D7"/>
                    </a:solidFill>
                  </a:tcPr>
                </a:tc>
                <a:tc>
                  <a:txBody>
                    <a:bodyPr/>
                    <a:lstStyle/>
                    <a:p>
                      <a:pPr marL="0" marR="0">
                        <a:lnSpc>
                          <a:spcPct val="110000"/>
                        </a:lnSpc>
                        <a:spcBef>
                          <a:spcPts val="0"/>
                        </a:spcBef>
                        <a:spcAft>
                          <a:spcPts val="0"/>
                        </a:spcAft>
                      </a:pPr>
                      <a:r>
                        <a:rPr lang="en-US" sz="1000" b="1" dirty="0">
                          <a:solidFill>
                            <a:srgbClr val="002060"/>
                          </a:solidFill>
                          <a:effectLst/>
                          <a:latin typeface="Times New Roman"/>
                          <a:ea typeface="Times New Roman"/>
                          <a:cs typeface="Times New Roman"/>
                        </a:rPr>
                        <a:t>Iterative application of battery optimization to reduced use of backup generation at increasing levels of renewable integration; discuss qualitatively</a:t>
                      </a:r>
                      <a:endParaRPr lang="en-US" sz="1100" b="1" dirty="0">
                        <a:solidFill>
                          <a:srgbClr val="AAAC35"/>
                        </a:solidFill>
                        <a:effectLst/>
                        <a:latin typeface="Times New Roman"/>
                        <a:ea typeface="Times New Roman"/>
                        <a:cs typeface="Times New Roman"/>
                      </a:endParaRPr>
                    </a:p>
                  </a:txBody>
                  <a:tcPr marL="60310" marR="60310" marT="0" marB="0" anchor="ctr">
                    <a:lnL>
                      <a:noFill/>
                    </a:lnL>
                    <a:lnR>
                      <a:noFill/>
                    </a:lnR>
                    <a:lnT>
                      <a:noFill/>
                    </a:lnT>
                    <a:lnB w="12700" cap="flat" cmpd="sng" algn="ctr">
                      <a:solidFill>
                        <a:srgbClr val="CCCE60"/>
                      </a:solidFill>
                      <a:prstDash val="solid"/>
                      <a:round/>
                      <a:headEnd type="none" w="med" len="med"/>
                      <a:tailEnd type="none" w="med" len="med"/>
                    </a:lnB>
                    <a:solidFill>
                      <a:srgbClr val="F2F2D7"/>
                    </a:solidFill>
                  </a:tcPr>
                </a:tc>
              </a:tr>
            </a:tbl>
          </a:graphicData>
        </a:graphic>
      </p:graphicFrame>
      <p:sp>
        <p:nvSpPr>
          <p:cNvPr id="6" name="Title 1"/>
          <p:cNvSpPr>
            <a:spLocks noGrp="1"/>
          </p:cNvSpPr>
          <p:nvPr>
            <p:ph type="title"/>
          </p:nvPr>
        </p:nvSpPr>
        <p:spPr>
          <a:xfrm>
            <a:off x="576775" y="56272"/>
            <a:ext cx="7999002" cy="502961"/>
          </a:xfrm>
        </p:spPr>
        <p:txBody>
          <a:bodyPr/>
          <a:lstStyle/>
          <a:p>
            <a:r>
              <a:rPr lang="en-US" sz="2800" dirty="0" smtClean="0">
                <a:solidFill>
                  <a:schemeClr val="bg1"/>
                </a:solidFill>
              </a:rPr>
              <a:t>Ambri Battery </a:t>
            </a:r>
            <a:r>
              <a:rPr lang="en-US" sz="2800" dirty="0" smtClean="0">
                <a:solidFill>
                  <a:schemeClr val="bg1"/>
                </a:solidFill>
              </a:rPr>
              <a:t>Value Streams</a:t>
            </a:r>
            <a:endParaRPr lang="en-US" sz="2800" dirty="0">
              <a:solidFill>
                <a:schemeClr val="bg1"/>
              </a:solidFill>
            </a:endParaRPr>
          </a:p>
        </p:txBody>
      </p:sp>
    </p:spTree>
    <p:extLst>
      <p:ext uri="{BB962C8B-B14F-4D97-AF65-F5344CB8AC3E}">
        <p14:creationId xmlns:p14="http://schemas.microsoft.com/office/powerpoint/2010/main" val="1437950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1379" y="1142250"/>
            <a:ext cx="8921242" cy="5143500"/>
            <a:chOff x="111379" y="857250"/>
            <a:chExt cx="8921242" cy="5143500"/>
          </a:xfrm>
        </p:grpSpPr>
        <p:grpSp>
          <p:nvGrpSpPr>
            <p:cNvPr id="6" name="Group 5"/>
            <p:cNvGrpSpPr/>
            <p:nvPr/>
          </p:nvGrpSpPr>
          <p:grpSpPr>
            <a:xfrm>
              <a:off x="111379" y="857250"/>
              <a:ext cx="8921242" cy="5143500"/>
              <a:chOff x="146559" y="1295400"/>
              <a:chExt cx="8921241" cy="5143500"/>
            </a:xfrm>
          </p:grpSpPr>
          <p:sp>
            <p:nvSpPr>
              <p:cNvPr id="26" name="Freeform 25"/>
              <p:cNvSpPr/>
              <p:nvPr/>
            </p:nvSpPr>
            <p:spPr>
              <a:xfrm>
                <a:off x="146559" y="1295400"/>
                <a:ext cx="1910841" cy="5143500"/>
              </a:xfrm>
              <a:custGeom>
                <a:avLst/>
                <a:gdLst>
                  <a:gd name="connsiteX0" fmla="*/ 0 w 1910841"/>
                  <a:gd name="connsiteY0" fmla="*/ 191084 h 4648200"/>
                  <a:gd name="connsiteX1" fmla="*/ 191084 w 1910841"/>
                  <a:gd name="connsiteY1" fmla="*/ 0 h 4648200"/>
                  <a:gd name="connsiteX2" fmla="*/ 1719757 w 1910841"/>
                  <a:gd name="connsiteY2" fmla="*/ 0 h 4648200"/>
                  <a:gd name="connsiteX3" fmla="*/ 1910841 w 1910841"/>
                  <a:gd name="connsiteY3" fmla="*/ 191084 h 4648200"/>
                  <a:gd name="connsiteX4" fmla="*/ 1910841 w 1910841"/>
                  <a:gd name="connsiteY4" fmla="*/ 4457116 h 4648200"/>
                  <a:gd name="connsiteX5" fmla="*/ 1719757 w 1910841"/>
                  <a:gd name="connsiteY5" fmla="*/ 4648200 h 4648200"/>
                  <a:gd name="connsiteX6" fmla="*/ 191084 w 1910841"/>
                  <a:gd name="connsiteY6" fmla="*/ 4648200 h 4648200"/>
                  <a:gd name="connsiteX7" fmla="*/ 0 w 1910841"/>
                  <a:gd name="connsiteY7" fmla="*/ 4457116 h 4648200"/>
                  <a:gd name="connsiteX8" fmla="*/ 0 w 1910841"/>
                  <a:gd name="connsiteY8" fmla="*/ 191084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0841" h="4648200">
                    <a:moveTo>
                      <a:pt x="0" y="191084"/>
                    </a:moveTo>
                    <a:cubicBezTo>
                      <a:pt x="0" y="85551"/>
                      <a:pt x="85551" y="0"/>
                      <a:pt x="191084" y="0"/>
                    </a:cubicBezTo>
                    <a:lnTo>
                      <a:pt x="1719757" y="0"/>
                    </a:lnTo>
                    <a:cubicBezTo>
                      <a:pt x="1825290" y="0"/>
                      <a:pt x="1910841" y="85551"/>
                      <a:pt x="1910841" y="191084"/>
                    </a:cubicBezTo>
                    <a:lnTo>
                      <a:pt x="1910841" y="4457116"/>
                    </a:lnTo>
                    <a:cubicBezTo>
                      <a:pt x="1910841" y="4562649"/>
                      <a:pt x="1825290" y="4648200"/>
                      <a:pt x="1719757" y="4648200"/>
                    </a:cubicBezTo>
                    <a:lnTo>
                      <a:pt x="191084" y="4648200"/>
                    </a:lnTo>
                    <a:cubicBezTo>
                      <a:pt x="85551" y="4648200"/>
                      <a:pt x="0" y="4562649"/>
                      <a:pt x="0" y="4457116"/>
                    </a:cubicBezTo>
                    <a:lnTo>
                      <a:pt x="0" y="191084"/>
                    </a:lnTo>
                    <a:close/>
                  </a:path>
                </a:pathLst>
              </a:custGeom>
              <a:solidFill>
                <a:srgbClr val="1F497D">
                  <a:lumMod val="60000"/>
                  <a:lumOff val="40000"/>
                </a:srgbClr>
              </a:solidFill>
              <a:ln>
                <a:noFill/>
              </a:ln>
              <a:effectLst/>
              <a:scene3d>
                <a:camera prst="orthographicFront">
                  <a:rot lat="0" lon="0" rev="0"/>
                </a:camera>
                <a:lightRig rig="contrasting" dir="t">
                  <a:rot lat="0" lon="0" rev="7800000"/>
                </a:lightRig>
              </a:scene3d>
              <a:sp3d>
                <a:bevelT w="139700" h="139700"/>
              </a:sp3d>
            </p:spPr>
            <p:txBody>
              <a:bodyPr spcFirstLastPara="0" vert="horz" wrap="square" lIns="91440" tIns="91440" rIns="91440" bIns="33451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Inputs</a:t>
                </a: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en-US" sz="2400" b="1"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7" name="Freeform 26"/>
              <p:cNvSpPr/>
              <p:nvPr/>
            </p:nvSpPr>
            <p:spPr>
              <a:xfrm>
                <a:off x="335306" y="2114550"/>
                <a:ext cx="1528673" cy="533400"/>
              </a:xfrm>
              <a:custGeom>
                <a:avLst/>
                <a:gdLst>
                  <a:gd name="connsiteX0" fmla="*/ 0 w 1528673"/>
                  <a:gd name="connsiteY0" fmla="*/ 67714 h 677143"/>
                  <a:gd name="connsiteX1" fmla="*/ 67714 w 1528673"/>
                  <a:gd name="connsiteY1" fmla="*/ 0 h 677143"/>
                  <a:gd name="connsiteX2" fmla="*/ 1460959 w 1528673"/>
                  <a:gd name="connsiteY2" fmla="*/ 0 h 677143"/>
                  <a:gd name="connsiteX3" fmla="*/ 1528673 w 1528673"/>
                  <a:gd name="connsiteY3" fmla="*/ 67714 h 677143"/>
                  <a:gd name="connsiteX4" fmla="*/ 1528673 w 1528673"/>
                  <a:gd name="connsiteY4" fmla="*/ 609429 h 677143"/>
                  <a:gd name="connsiteX5" fmla="*/ 1460959 w 1528673"/>
                  <a:gd name="connsiteY5" fmla="*/ 677143 h 677143"/>
                  <a:gd name="connsiteX6" fmla="*/ 67714 w 1528673"/>
                  <a:gd name="connsiteY6" fmla="*/ 677143 h 677143"/>
                  <a:gd name="connsiteX7" fmla="*/ 0 w 1528673"/>
                  <a:gd name="connsiteY7" fmla="*/ 609429 h 677143"/>
                  <a:gd name="connsiteX8" fmla="*/ 0 w 1528673"/>
                  <a:gd name="connsiteY8" fmla="*/ 67714 h 67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673" h="677143">
                    <a:moveTo>
                      <a:pt x="0" y="67714"/>
                    </a:moveTo>
                    <a:cubicBezTo>
                      <a:pt x="0" y="30317"/>
                      <a:pt x="30317" y="0"/>
                      <a:pt x="67714" y="0"/>
                    </a:cubicBezTo>
                    <a:lnTo>
                      <a:pt x="1460959" y="0"/>
                    </a:lnTo>
                    <a:cubicBezTo>
                      <a:pt x="1498356" y="0"/>
                      <a:pt x="1528673" y="30317"/>
                      <a:pt x="1528673" y="67714"/>
                    </a:cubicBezTo>
                    <a:lnTo>
                      <a:pt x="1528673" y="609429"/>
                    </a:lnTo>
                    <a:cubicBezTo>
                      <a:pt x="1528673" y="646826"/>
                      <a:pt x="1498356" y="677143"/>
                      <a:pt x="1460959" y="677143"/>
                    </a:cubicBezTo>
                    <a:lnTo>
                      <a:pt x="67714" y="677143"/>
                    </a:lnTo>
                    <a:cubicBezTo>
                      <a:pt x="30317" y="677143"/>
                      <a:pt x="0" y="646826"/>
                      <a:pt x="0" y="609429"/>
                    </a:cubicBezTo>
                    <a:lnTo>
                      <a:pt x="0" y="67714"/>
                    </a:lnTo>
                    <a:close/>
                  </a:path>
                </a:pathLst>
              </a:cu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47773" tIns="40788" rIns="47773" bIns="40788" numCol="1" spcCol="1270" anchor="t"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smtClean="0">
                    <a:ln>
                      <a:noFill/>
                    </a:ln>
                    <a:solidFill>
                      <a:sysClr val="window" lastClr="FFFFFF"/>
                    </a:solidFill>
                    <a:effectLst/>
                    <a:uLnTx/>
                    <a:uFillTx/>
                    <a:latin typeface="Calibri"/>
                    <a:ea typeface="+mn-ea"/>
                    <a:cs typeface="+mn-cs"/>
                  </a:rPr>
                  <a:t>Load</a:t>
                </a:r>
                <a:endParaRPr kumimoji="0" lang="en-US" sz="110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35560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dirty="0" smtClean="0">
                    <a:ln>
                      <a:noFill/>
                    </a:ln>
                    <a:solidFill>
                      <a:sysClr val="window" lastClr="FFFFFF"/>
                    </a:solidFill>
                    <a:effectLst/>
                    <a:uLnTx/>
                    <a:uFillTx/>
                    <a:latin typeface="Calibri"/>
                    <a:ea typeface="+mn-ea"/>
                    <a:cs typeface="+mn-cs"/>
                  </a:rPr>
                  <a:t> </a:t>
                </a: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Selectable </a:t>
                </a:r>
                <a:r>
                  <a:rPr kumimoji="0" lang="en-US" sz="900" b="0" i="0" u="none" strike="noStrike" kern="0" cap="none" spc="0" normalizeH="0" baseline="0" noProof="0" dirty="0">
                    <a:ln>
                      <a:noFill/>
                    </a:ln>
                    <a:solidFill>
                      <a:sysClr val="window" lastClr="FFFFFF"/>
                    </a:solidFill>
                    <a:effectLst/>
                    <a:uLnTx/>
                    <a:uFillTx/>
                    <a:latin typeface="Calibri"/>
                    <a:ea typeface="+mn-ea"/>
                    <a:cs typeface="+mn-cs"/>
                  </a:rPr>
                  <a:t>l</a:t>
                </a: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oad source</a:t>
                </a:r>
              </a:p>
              <a:p>
                <a:pPr marL="57150" marR="0" lvl="1" indent="-57150" algn="l" defTabSz="355600" eaLnBrk="1" fontAlgn="auto" latinLnBrk="0" hangingPunct="1">
                  <a:lnSpc>
                    <a:spcPct val="90000"/>
                  </a:lnSpc>
                  <a:spcBef>
                    <a:spcPct val="0"/>
                  </a:spcBef>
                  <a:spcAft>
                    <a:spcPct val="15000"/>
                  </a:spcAft>
                  <a:buClrTx/>
                  <a:buSzTx/>
                  <a:buFontTx/>
                  <a:buChar char="••"/>
                  <a:tabLst/>
                  <a:defRPr/>
                </a:pPr>
                <a:r>
                  <a:rPr kumimoji="0" lang="en-US" sz="900" b="0" i="0" u="none" strike="noStrike" kern="0" cap="none" spc="0" normalizeH="0" baseline="0" noProof="0" dirty="0">
                    <a:ln>
                      <a:noFill/>
                    </a:ln>
                    <a:solidFill>
                      <a:sysClr val="window" lastClr="FFFFFF"/>
                    </a:solidFill>
                    <a:effectLst/>
                    <a:uLnTx/>
                    <a:uFillTx/>
                    <a:latin typeface="Calibri"/>
                    <a:ea typeface="+mn-ea"/>
                    <a:cs typeface="+mn-cs"/>
                  </a:rPr>
                  <a:t> </a:t>
                </a:r>
                <a:r>
                  <a:rPr kumimoji="0" lang="en-US" sz="900" b="0" i="0" u="none" strike="noStrike" kern="0" cap="none" spc="0" normalizeH="0" baseline="0" noProof="0" dirty="0" smtClean="0">
                    <a:ln>
                      <a:noFill/>
                    </a:ln>
                    <a:solidFill>
                      <a:sysClr val="window" lastClr="FFFFFF"/>
                    </a:solidFill>
                    <a:effectLst/>
                    <a:uLnTx/>
                    <a:uFillTx/>
                    <a:latin typeface="Calibri"/>
                    <a:ea typeface="+mn-ea"/>
                    <a:cs typeface="+mn-cs"/>
                  </a:rPr>
                  <a:t>Hourly profile</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8" name="Freeform 27"/>
              <p:cNvSpPr/>
              <p:nvPr/>
            </p:nvSpPr>
            <p:spPr>
              <a:xfrm>
                <a:off x="2813559" y="1295400"/>
                <a:ext cx="1910841" cy="5067300"/>
              </a:xfrm>
              <a:custGeom>
                <a:avLst/>
                <a:gdLst>
                  <a:gd name="connsiteX0" fmla="*/ 0 w 1910841"/>
                  <a:gd name="connsiteY0" fmla="*/ 191084 h 4648200"/>
                  <a:gd name="connsiteX1" fmla="*/ 191084 w 1910841"/>
                  <a:gd name="connsiteY1" fmla="*/ 0 h 4648200"/>
                  <a:gd name="connsiteX2" fmla="*/ 1719757 w 1910841"/>
                  <a:gd name="connsiteY2" fmla="*/ 0 h 4648200"/>
                  <a:gd name="connsiteX3" fmla="*/ 1910841 w 1910841"/>
                  <a:gd name="connsiteY3" fmla="*/ 191084 h 4648200"/>
                  <a:gd name="connsiteX4" fmla="*/ 1910841 w 1910841"/>
                  <a:gd name="connsiteY4" fmla="*/ 4457116 h 4648200"/>
                  <a:gd name="connsiteX5" fmla="*/ 1719757 w 1910841"/>
                  <a:gd name="connsiteY5" fmla="*/ 4648200 h 4648200"/>
                  <a:gd name="connsiteX6" fmla="*/ 191084 w 1910841"/>
                  <a:gd name="connsiteY6" fmla="*/ 4648200 h 4648200"/>
                  <a:gd name="connsiteX7" fmla="*/ 0 w 1910841"/>
                  <a:gd name="connsiteY7" fmla="*/ 4457116 h 4648200"/>
                  <a:gd name="connsiteX8" fmla="*/ 0 w 1910841"/>
                  <a:gd name="connsiteY8" fmla="*/ 191084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0841" h="4648200">
                    <a:moveTo>
                      <a:pt x="0" y="191084"/>
                    </a:moveTo>
                    <a:cubicBezTo>
                      <a:pt x="0" y="85551"/>
                      <a:pt x="85551" y="0"/>
                      <a:pt x="191084" y="0"/>
                    </a:cubicBezTo>
                    <a:lnTo>
                      <a:pt x="1719757" y="0"/>
                    </a:lnTo>
                    <a:cubicBezTo>
                      <a:pt x="1825290" y="0"/>
                      <a:pt x="1910841" y="85551"/>
                      <a:pt x="1910841" y="191084"/>
                    </a:cubicBezTo>
                    <a:lnTo>
                      <a:pt x="1910841" y="4457116"/>
                    </a:lnTo>
                    <a:cubicBezTo>
                      <a:pt x="1910841" y="4562649"/>
                      <a:pt x="1825290" y="4648200"/>
                      <a:pt x="1719757" y="4648200"/>
                    </a:cubicBezTo>
                    <a:lnTo>
                      <a:pt x="191084" y="4648200"/>
                    </a:lnTo>
                    <a:cubicBezTo>
                      <a:pt x="85551" y="4648200"/>
                      <a:pt x="0" y="4562649"/>
                      <a:pt x="0" y="4457116"/>
                    </a:cubicBezTo>
                    <a:lnTo>
                      <a:pt x="0" y="191084"/>
                    </a:lnTo>
                    <a:close/>
                  </a:path>
                </a:pathLst>
              </a:custGeom>
              <a:solidFill>
                <a:srgbClr val="9BBB59">
                  <a:tint val="40000"/>
                  <a:hueOff val="0"/>
                  <a:satOff val="0"/>
                  <a:lumOff val="0"/>
                  <a:alphaOff val="0"/>
                </a:srgbClr>
              </a:solidFill>
              <a:ln>
                <a:noFill/>
              </a:ln>
              <a:effectLst/>
              <a:scene3d>
                <a:camera prst="orthographicFront">
                  <a:rot lat="0" lon="0" rev="0"/>
                </a:camera>
                <a:lightRig rig="contrasting" dir="t">
                  <a:rot lat="0" lon="0" rev="7800000"/>
                </a:lightRig>
              </a:scene3d>
              <a:sp3d>
                <a:bevelT w="139700" h="139700"/>
              </a:sp3d>
            </p:spPr>
            <p:txBody>
              <a:bodyPr spcFirstLastPara="0" vert="horz" wrap="square" lIns="91440" tIns="91440" rIns="91440" bIns="33451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Optimization </a:t>
                </a:r>
                <a:r>
                  <a:rPr kumimoji="0" lang="en-US" sz="2400" b="1" i="0" u="none" strike="noStrike" kern="0" cap="none" spc="0" normalizeH="0" baseline="0" noProof="0" dirty="0" smtClean="0">
                    <a:ln>
                      <a:noFill/>
                    </a:ln>
                    <a:solidFill>
                      <a:sysClr val="windowText" lastClr="000000"/>
                    </a:solidFill>
                    <a:effectLst/>
                    <a:uLnTx/>
                    <a:uFillTx/>
                    <a:latin typeface="Calibri"/>
                    <a:ea typeface="+mn-ea"/>
                    <a:cs typeface="+mn-cs"/>
                  </a:rPr>
                  <a:t>Criteria</a:t>
                </a:r>
                <a:endPar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en-US" sz="24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9" name="Freeform 28"/>
              <p:cNvSpPr/>
              <p:nvPr/>
            </p:nvSpPr>
            <p:spPr>
              <a:xfrm>
                <a:off x="3004644" y="2600610"/>
                <a:ext cx="1528673" cy="871877"/>
              </a:xfrm>
              <a:custGeom>
                <a:avLst/>
                <a:gdLst>
                  <a:gd name="connsiteX0" fmla="*/ 0 w 1528673"/>
                  <a:gd name="connsiteY0" fmla="*/ 87188 h 871877"/>
                  <a:gd name="connsiteX1" fmla="*/ 87188 w 1528673"/>
                  <a:gd name="connsiteY1" fmla="*/ 0 h 871877"/>
                  <a:gd name="connsiteX2" fmla="*/ 1441485 w 1528673"/>
                  <a:gd name="connsiteY2" fmla="*/ 0 h 871877"/>
                  <a:gd name="connsiteX3" fmla="*/ 1528673 w 1528673"/>
                  <a:gd name="connsiteY3" fmla="*/ 87188 h 871877"/>
                  <a:gd name="connsiteX4" fmla="*/ 1528673 w 1528673"/>
                  <a:gd name="connsiteY4" fmla="*/ 784689 h 871877"/>
                  <a:gd name="connsiteX5" fmla="*/ 1441485 w 1528673"/>
                  <a:gd name="connsiteY5" fmla="*/ 871877 h 871877"/>
                  <a:gd name="connsiteX6" fmla="*/ 87188 w 1528673"/>
                  <a:gd name="connsiteY6" fmla="*/ 871877 h 871877"/>
                  <a:gd name="connsiteX7" fmla="*/ 0 w 1528673"/>
                  <a:gd name="connsiteY7" fmla="*/ 784689 h 871877"/>
                  <a:gd name="connsiteX8" fmla="*/ 0 w 1528673"/>
                  <a:gd name="connsiteY8" fmla="*/ 87188 h 87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673" h="871877">
                    <a:moveTo>
                      <a:pt x="0" y="87188"/>
                    </a:moveTo>
                    <a:cubicBezTo>
                      <a:pt x="0" y="39035"/>
                      <a:pt x="39035" y="0"/>
                      <a:pt x="87188" y="0"/>
                    </a:cubicBezTo>
                    <a:lnTo>
                      <a:pt x="1441485" y="0"/>
                    </a:lnTo>
                    <a:cubicBezTo>
                      <a:pt x="1489638" y="0"/>
                      <a:pt x="1528673" y="39035"/>
                      <a:pt x="1528673" y="87188"/>
                    </a:cubicBezTo>
                    <a:lnTo>
                      <a:pt x="1528673" y="784689"/>
                    </a:lnTo>
                    <a:cubicBezTo>
                      <a:pt x="1528673" y="832842"/>
                      <a:pt x="1489638" y="871877"/>
                      <a:pt x="1441485" y="871877"/>
                    </a:cubicBezTo>
                    <a:lnTo>
                      <a:pt x="87188" y="871877"/>
                    </a:lnTo>
                    <a:cubicBezTo>
                      <a:pt x="39035" y="871877"/>
                      <a:pt x="0" y="832842"/>
                      <a:pt x="0" y="784689"/>
                    </a:cubicBezTo>
                    <a:lnTo>
                      <a:pt x="0" y="87188"/>
                    </a:lnTo>
                    <a:close/>
                  </a:path>
                </a:pathLst>
              </a:cu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3476" tIns="46491" rIns="53476" bIns="46491" numCol="1" spcCol="1270" anchor="t" anchorCtr="0">
                <a:noAutofit/>
              </a:bodyPr>
              <a:lstStyle/>
              <a:p>
                <a:pPr marL="0" marR="0" lvl="0" indent="0" algn="l" defTabSz="466725"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smtClean="0">
                    <a:ln>
                      <a:noFill/>
                    </a:ln>
                    <a:solidFill>
                      <a:sysClr val="window" lastClr="FFFFFF"/>
                    </a:solidFill>
                    <a:effectLst/>
                    <a:uLnTx/>
                    <a:uFillTx/>
                    <a:latin typeface="Calibri"/>
                    <a:ea typeface="+mn-ea"/>
                    <a:cs typeface="+mn-cs"/>
                  </a:rPr>
                  <a:t>Minimize Retail Charges</a:t>
                </a:r>
                <a:endParaRPr kumimoji="0" lang="en-US" sz="105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35560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dirty="0" smtClean="0">
                    <a:ln>
                      <a:noFill/>
                    </a:ln>
                    <a:solidFill>
                      <a:sysClr val="window" lastClr="FFFFFF"/>
                    </a:solidFill>
                    <a:effectLst/>
                    <a:uLnTx/>
                    <a:uFillTx/>
                    <a:latin typeface="Calibri"/>
                    <a:ea typeface="+mn-ea"/>
                    <a:cs typeface="+mn-cs"/>
                  </a:rPr>
                  <a:t> </a:t>
                </a: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Minimize Volumetric Charges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Minimize Demand Charges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Minimize both</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0" name="Freeform 29"/>
              <p:cNvSpPr/>
              <p:nvPr/>
            </p:nvSpPr>
            <p:spPr>
              <a:xfrm>
                <a:off x="3004644" y="3606623"/>
                <a:ext cx="1528673" cy="1007114"/>
              </a:xfrm>
              <a:custGeom>
                <a:avLst/>
                <a:gdLst>
                  <a:gd name="connsiteX0" fmla="*/ 0 w 1528673"/>
                  <a:gd name="connsiteY0" fmla="*/ 100711 h 1007114"/>
                  <a:gd name="connsiteX1" fmla="*/ 100711 w 1528673"/>
                  <a:gd name="connsiteY1" fmla="*/ 0 h 1007114"/>
                  <a:gd name="connsiteX2" fmla="*/ 1427962 w 1528673"/>
                  <a:gd name="connsiteY2" fmla="*/ 0 h 1007114"/>
                  <a:gd name="connsiteX3" fmla="*/ 1528673 w 1528673"/>
                  <a:gd name="connsiteY3" fmla="*/ 100711 h 1007114"/>
                  <a:gd name="connsiteX4" fmla="*/ 1528673 w 1528673"/>
                  <a:gd name="connsiteY4" fmla="*/ 906403 h 1007114"/>
                  <a:gd name="connsiteX5" fmla="*/ 1427962 w 1528673"/>
                  <a:gd name="connsiteY5" fmla="*/ 1007114 h 1007114"/>
                  <a:gd name="connsiteX6" fmla="*/ 100711 w 1528673"/>
                  <a:gd name="connsiteY6" fmla="*/ 1007114 h 1007114"/>
                  <a:gd name="connsiteX7" fmla="*/ 0 w 1528673"/>
                  <a:gd name="connsiteY7" fmla="*/ 906403 h 1007114"/>
                  <a:gd name="connsiteX8" fmla="*/ 0 w 1528673"/>
                  <a:gd name="connsiteY8" fmla="*/ 100711 h 100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673" h="1007114">
                    <a:moveTo>
                      <a:pt x="0" y="100711"/>
                    </a:moveTo>
                    <a:cubicBezTo>
                      <a:pt x="0" y="45090"/>
                      <a:pt x="45090" y="0"/>
                      <a:pt x="100711" y="0"/>
                    </a:cubicBezTo>
                    <a:lnTo>
                      <a:pt x="1427962" y="0"/>
                    </a:lnTo>
                    <a:cubicBezTo>
                      <a:pt x="1483583" y="0"/>
                      <a:pt x="1528673" y="45090"/>
                      <a:pt x="1528673" y="100711"/>
                    </a:cubicBezTo>
                    <a:lnTo>
                      <a:pt x="1528673" y="906403"/>
                    </a:lnTo>
                    <a:cubicBezTo>
                      <a:pt x="1528673" y="962024"/>
                      <a:pt x="1483583" y="1007114"/>
                      <a:pt x="1427962" y="1007114"/>
                    </a:cubicBezTo>
                    <a:lnTo>
                      <a:pt x="100711" y="1007114"/>
                    </a:lnTo>
                    <a:cubicBezTo>
                      <a:pt x="45090" y="1007114"/>
                      <a:pt x="0" y="962024"/>
                      <a:pt x="0" y="906403"/>
                    </a:cubicBezTo>
                    <a:lnTo>
                      <a:pt x="0" y="100711"/>
                    </a:lnTo>
                    <a:close/>
                  </a:path>
                </a:pathLst>
              </a:custGeom>
              <a:solidFill>
                <a:srgbClr val="9BBB59">
                  <a:hueOff val="7031415"/>
                  <a:satOff val="-10550"/>
                  <a:lumOff val="-1716"/>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7437" tIns="50452" rIns="57437" bIns="50452" numCol="1" spcCol="1270" anchor="t" anchorCtr="0">
                <a:noAutofit/>
              </a:bodyPr>
              <a:lstStyle/>
              <a:p>
                <a:pPr marL="0" marR="0" lvl="0" indent="0" algn="l" defTabSz="466725"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smtClean="0">
                    <a:ln>
                      <a:noFill/>
                    </a:ln>
                    <a:solidFill>
                      <a:sysClr val="window" lastClr="FFFFFF"/>
                    </a:solidFill>
                    <a:effectLst/>
                    <a:uLnTx/>
                    <a:uFillTx/>
                    <a:latin typeface="Calibri"/>
                    <a:ea typeface="+mn-ea"/>
                    <a:cs typeface="+mn-cs"/>
                  </a:rPr>
                  <a:t>Maximize Wholesale Benefits</a:t>
                </a:r>
                <a:endParaRPr kumimoji="0" lang="en-US" sz="105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Reserve Market</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Capacity Market</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Regulation Market</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Energy Market</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1" name="Freeform 30"/>
              <p:cNvSpPr/>
              <p:nvPr/>
            </p:nvSpPr>
            <p:spPr>
              <a:xfrm>
                <a:off x="3004644" y="4747873"/>
                <a:ext cx="1528673" cy="871877"/>
              </a:xfrm>
              <a:custGeom>
                <a:avLst/>
                <a:gdLst>
                  <a:gd name="connsiteX0" fmla="*/ 0 w 1528673"/>
                  <a:gd name="connsiteY0" fmla="*/ 87188 h 871877"/>
                  <a:gd name="connsiteX1" fmla="*/ 87188 w 1528673"/>
                  <a:gd name="connsiteY1" fmla="*/ 0 h 871877"/>
                  <a:gd name="connsiteX2" fmla="*/ 1441485 w 1528673"/>
                  <a:gd name="connsiteY2" fmla="*/ 0 h 871877"/>
                  <a:gd name="connsiteX3" fmla="*/ 1528673 w 1528673"/>
                  <a:gd name="connsiteY3" fmla="*/ 87188 h 871877"/>
                  <a:gd name="connsiteX4" fmla="*/ 1528673 w 1528673"/>
                  <a:gd name="connsiteY4" fmla="*/ 784689 h 871877"/>
                  <a:gd name="connsiteX5" fmla="*/ 1441485 w 1528673"/>
                  <a:gd name="connsiteY5" fmla="*/ 871877 h 871877"/>
                  <a:gd name="connsiteX6" fmla="*/ 87188 w 1528673"/>
                  <a:gd name="connsiteY6" fmla="*/ 871877 h 871877"/>
                  <a:gd name="connsiteX7" fmla="*/ 0 w 1528673"/>
                  <a:gd name="connsiteY7" fmla="*/ 784689 h 871877"/>
                  <a:gd name="connsiteX8" fmla="*/ 0 w 1528673"/>
                  <a:gd name="connsiteY8" fmla="*/ 87188 h 87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673" h="871877">
                    <a:moveTo>
                      <a:pt x="0" y="87188"/>
                    </a:moveTo>
                    <a:cubicBezTo>
                      <a:pt x="0" y="39035"/>
                      <a:pt x="39035" y="0"/>
                      <a:pt x="87188" y="0"/>
                    </a:cubicBezTo>
                    <a:lnTo>
                      <a:pt x="1441485" y="0"/>
                    </a:lnTo>
                    <a:cubicBezTo>
                      <a:pt x="1489638" y="0"/>
                      <a:pt x="1528673" y="39035"/>
                      <a:pt x="1528673" y="87188"/>
                    </a:cubicBezTo>
                    <a:lnTo>
                      <a:pt x="1528673" y="784689"/>
                    </a:lnTo>
                    <a:cubicBezTo>
                      <a:pt x="1528673" y="832842"/>
                      <a:pt x="1489638" y="871877"/>
                      <a:pt x="1441485" y="871877"/>
                    </a:cubicBezTo>
                    <a:lnTo>
                      <a:pt x="87188" y="871877"/>
                    </a:lnTo>
                    <a:cubicBezTo>
                      <a:pt x="39035" y="871877"/>
                      <a:pt x="0" y="832842"/>
                      <a:pt x="0" y="784689"/>
                    </a:cubicBezTo>
                    <a:lnTo>
                      <a:pt x="0" y="87188"/>
                    </a:lnTo>
                    <a:close/>
                  </a:path>
                </a:pathLst>
              </a:cu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3476" tIns="46491" rIns="53476" bIns="46491" numCol="1" spcCol="1270" anchor="t"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smtClean="0">
                    <a:ln>
                      <a:noFill/>
                    </a:ln>
                    <a:solidFill>
                      <a:sysClr val="window" lastClr="FFFFFF"/>
                    </a:solidFill>
                    <a:effectLst/>
                    <a:uLnTx/>
                    <a:uFillTx/>
                    <a:latin typeface="Calibri"/>
                    <a:ea typeface="+mn-ea"/>
                    <a:cs typeface="+mn-cs"/>
                  </a:rPr>
                  <a:t>Minimize Load (Energy Independence)</a:t>
                </a:r>
                <a:endParaRPr kumimoji="0" lang="en-US" sz="110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Increase Battery Size</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Increase Generation</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2" name="Freeform 31"/>
              <p:cNvSpPr/>
              <p:nvPr/>
            </p:nvSpPr>
            <p:spPr>
              <a:xfrm>
                <a:off x="5250919" y="3432946"/>
                <a:ext cx="1413660" cy="1120004"/>
              </a:xfrm>
              <a:custGeom>
                <a:avLst/>
                <a:gdLst>
                  <a:gd name="connsiteX0" fmla="*/ 0 w 1528673"/>
                  <a:gd name="connsiteY0" fmla="*/ 152867 h 3021330"/>
                  <a:gd name="connsiteX1" fmla="*/ 152867 w 1528673"/>
                  <a:gd name="connsiteY1" fmla="*/ 0 h 3021330"/>
                  <a:gd name="connsiteX2" fmla="*/ 1375806 w 1528673"/>
                  <a:gd name="connsiteY2" fmla="*/ 0 h 3021330"/>
                  <a:gd name="connsiteX3" fmla="*/ 1528673 w 1528673"/>
                  <a:gd name="connsiteY3" fmla="*/ 152867 h 3021330"/>
                  <a:gd name="connsiteX4" fmla="*/ 1528673 w 1528673"/>
                  <a:gd name="connsiteY4" fmla="*/ 2868463 h 3021330"/>
                  <a:gd name="connsiteX5" fmla="*/ 1375806 w 1528673"/>
                  <a:gd name="connsiteY5" fmla="*/ 3021330 h 3021330"/>
                  <a:gd name="connsiteX6" fmla="*/ 152867 w 1528673"/>
                  <a:gd name="connsiteY6" fmla="*/ 3021330 h 3021330"/>
                  <a:gd name="connsiteX7" fmla="*/ 0 w 1528673"/>
                  <a:gd name="connsiteY7" fmla="*/ 2868463 h 3021330"/>
                  <a:gd name="connsiteX8" fmla="*/ 0 w 1528673"/>
                  <a:gd name="connsiteY8" fmla="*/ 152867 h 30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673" h="3021330">
                    <a:moveTo>
                      <a:pt x="0" y="152867"/>
                    </a:moveTo>
                    <a:cubicBezTo>
                      <a:pt x="0" y="68441"/>
                      <a:pt x="68441" y="0"/>
                      <a:pt x="152867" y="0"/>
                    </a:cubicBezTo>
                    <a:lnTo>
                      <a:pt x="1375806" y="0"/>
                    </a:lnTo>
                    <a:cubicBezTo>
                      <a:pt x="1460232" y="0"/>
                      <a:pt x="1528673" y="68441"/>
                      <a:pt x="1528673" y="152867"/>
                    </a:cubicBezTo>
                    <a:lnTo>
                      <a:pt x="1528673" y="2868463"/>
                    </a:lnTo>
                    <a:cubicBezTo>
                      <a:pt x="1528673" y="2952889"/>
                      <a:pt x="1460232" y="3021330"/>
                      <a:pt x="1375806" y="3021330"/>
                    </a:cubicBezTo>
                    <a:lnTo>
                      <a:pt x="152867" y="3021330"/>
                    </a:lnTo>
                    <a:cubicBezTo>
                      <a:pt x="68441" y="3021330"/>
                      <a:pt x="0" y="2952889"/>
                      <a:pt x="0" y="2868463"/>
                    </a:cubicBezTo>
                    <a:lnTo>
                      <a:pt x="0" y="152867"/>
                    </a:lnTo>
                    <a:close/>
                  </a:path>
                </a:pathLst>
              </a:custGeom>
              <a:solidFill>
                <a:srgbClr val="9BBB59">
                  <a:hueOff val="9843981"/>
                  <a:satOff val="-14770"/>
                  <a:lumOff val="-2402"/>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72713" tIns="65728" rIns="72713" bIns="65728"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RSOM</a:t>
                </a: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3" name="Freeform 32"/>
              <p:cNvSpPr/>
              <p:nvPr/>
            </p:nvSpPr>
            <p:spPr>
              <a:xfrm>
                <a:off x="7162800" y="1295400"/>
                <a:ext cx="1905000" cy="5067300"/>
              </a:xfrm>
              <a:custGeom>
                <a:avLst/>
                <a:gdLst>
                  <a:gd name="connsiteX0" fmla="*/ 0 w 1910841"/>
                  <a:gd name="connsiteY0" fmla="*/ 191084 h 4648200"/>
                  <a:gd name="connsiteX1" fmla="*/ 191084 w 1910841"/>
                  <a:gd name="connsiteY1" fmla="*/ 0 h 4648200"/>
                  <a:gd name="connsiteX2" fmla="*/ 1719757 w 1910841"/>
                  <a:gd name="connsiteY2" fmla="*/ 0 h 4648200"/>
                  <a:gd name="connsiteX3" fmla="*/ 1910841 w 1910841"/>
                  <a:gd name="connsiteY3" fmla="*/ 191084 h 4648200"/>
                  <a:gd name="connsiteX4" fmla="*/ 1910841 w 1910841"/>
                  <a:gd name="connsiteY4" fmla="*/ 4457116 h 4648200"/>
                  <a:gd name="connsiteX5" fmla="*/ 1719757 w 1910841"/>
                  <a:gd name="connsiteY5" fmla="*/ 4648200 h 4648200"/>
                  <a:gd name="connsiteX6" fmla="*/ 191084 w 1910841"/>
                  <a:gd name="connsiteY6" fmla="*/ 4648200 h 4648200"/>
                  <a:gd name="connsiteX7" fmla="*/ 0 w 1910841"/>
                  <a:gd name="connsiteY7" fmla="*/ 4457116 h 4648200"/>
                  <a:gd name="connsiteX8" fmla="*/ 0 w 1910841"/>
                  <a:gd name="connsiteY8" fmla="*/ 191084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0841" h="4648200">
                    <a:moveTo>
                      <a:pt x="0" y="191084"/>
                    </a:moveTo>
                    <a:cubicBezTo>
                      <a:pt x="0" y="85551"/>
                      <a:pt x="85551" y="0"/>
                      <a:pt x="191084" y="0"/>
                    </a:cubicBezTo>
                    <a:lnTo>
                      <a:pt x="1719757" y="0"/>
                    </a:lnTo>
                    <a:cubicBezTo>
                      <a:pt x="1825290" y="0"/>
                      <a:pt x="1910841" y="85551"/>
                      <a:pt x="1910841" y="191084"/>
                    </a:cubicBezTo>
                    <a:lnTo>
                      <a:pt x="1910841" y="4457116"/>
                    </a:lnTo>
                    <a:cubicBezTo>
                      <a:pt x="1910841" y="4562649"/>
                      <a:pt x="1825290" y="4648200"/>
                      <a:pt x="1719757" y="4648200"/>
                    </a:cubicBezTo>
                    <a:lnTo>
                      <a:pt x="191084" y="4648200"/>
                    </a:lnTo>
                    <a:cubicBezTo>
                      <a:pt x="85551" y="4648200"/>
                      <a:pt x="0" y="4562649"/>
                      <a:pt x="0" y="4457116"/>
                    </a:cubicBezTo>
                    <a:lnTo>
                      <a:pt x="0" y="191084"/>
                    </a:lnTo>
                    <a:close/>
                  </a:path>
                </a:pathLst>
              </a:custGeom>
              <a:solidFill>
                <a:srgbClr val="1F497D">
                  <a:lumMod val="75000"/>
                </a:srgbClr>
              </a:solidFill>
              <a:ln>
                <a:noFill/>
              </a:ln>
              <a:effectLst/>
              <a:scene3d>
                <a:camera prst="orthographicFront">
                  <a:rot lat="0" lon="0" rev="0"/>
                </a:camera>
                <a:lightRig rig="contrasting" dir="t">
                  <a:rot lat="0" lon="0" rev="7800000"/>
                </a:lightRig>
              </a:scene3d>
              <a:sp3d>
                <a:bevelT w="139700" h="139700"/>
              </a:sp3d>
            </p:spPr>
            <p:txBody>
              <a:bodyPr spcFirstLastPara="0" vert="horz" wrap="square" lIns="91440" tIns="91440" rIns="91440" bIns="33451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a:ea typeface="+mn-ea"/>
                    <a:cs typeface="+mn-cs"/>
                  </a:rPr>
                  <a:t>Output</a:t>
                </a: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en-US" sz="2400" b="1"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4" name="Freeform 33"/>
              <p:cNvSpPr/>
              <p:nvPr/>
            </p:nvSpPr>
            <p:spPr>
              <a:xfrm>
                <a:off x="7620000" y="2240377"/>
                <a:ext cx="1025779" cy="1017173"/>
              </a:xfrm>
              <a:custGeom>
                <a:avLst/>
                <a:gdLst>
                  <a:gd name="connsiteX0" fmla="*/ 0 w 1138081"/>
                  <a:gd name="connsiteY0" fmla="*/ 113808 h 1162063"/>
                  <a:gd name="connsiteX1" fmla="*/ 113808 w 1138081"/>
                  <a:gd name="connsiteY1" fmla="*/ 0 h 1162063"/>
                  <a:gd name="connsiteX2" fmla="*/ 1024273 w 1138081"/>
                  <a:gd name="connsiteY2" fmla="*/ 0 h 1162063"/>
                  <a:gd name="connsiteX3" fmla="*/ 1138081 w 1138081"/>
                  <a:gd name="connsiteY3" fmla="*/ 113808 h 1162063"/>
                  <a:gd name="connsiteX4" fmla="*/ 1138081 w 1138081"/>
                  <a:gd name="connsiteY4" fmla="*/ 1048255 h 1162063"/>
                  <a:gd name="connsiteX5" fmla="*/ 1024273 w 1138081"/>
                  <a:gd name="connsiteY5" fmla="*/ 1162063 h 1162063"/>
                  <a:gd name="connsiteX6" fmla="*/ 113808 w 1138081"/>
                  <a:gd name="connsiteY6" fmla="*/ 1162063 h 1162063"/>
                  <a:gd name="connsiteX7" fmla="*/ 0 w 1138081"/>
                  <a:gd name="connsiteY7" fmla="*/ 1048255 h 1162063"/>
                  <a:gd name="connsiteX8" fmla="*/ 0 w 1138081"/>
                  <a:gd name="connsiteY8" fmla="*/ 113808 h 11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081" h="1162063">
                    <a:moveTo>
                      <a:pt x="0" y="113808"/>
                    </a:moveTo>
                    <a:cubicBezTo>
                      <a:pt x="0" y="50954"/>
                      <a:pt x="50954" y="0"/>
                      <a:pt x="113808" y="0"/>
                    </a:cubicBezTo>
                    <a:lnTo>
                      <a:pt x="1024273" y="0"/>
                    </a:lnTo>
                    <a:cubicBezTo>
                      <a:pt x="1087127" y="0"/>
                      <a:pt x="1138081" y="50954"/>
                      <a:pt x="1138081" y="113808"/>
                    </a:cubicBezTo>
                    <a:lnTo>
                      <a:pt x="1138081" y="1048255"/>
                    </a:lnTo>
                    <a:cubicBezTo>
                      <a:pt x="1138081" y="1111109"/>
                      <a:pt x="1087127" y="1162063"/>
                      <a:pt x="1024273" y="1162063"/>
                    </a:cubicBezTo>
                    <a:lnTo>
                      <a:pt x="113808" y="1162063"/>
                    </a:lnTo>
                    <a:cubicBezTo>
                      <a:pt x="50954" y="1162063"/>
                      <a:pt x="0" y="1111109"/>
                      <a:pt x="0" y="1048255"/>
                    </a:cubicBezTo>
                    <a:lnTo>
                      <a:pt x="0" y="113808"/>
                    </a:lnTo>
                    <a:close/>
                  </a:path>
                </a:pathLst>
              </a:cu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1273" tIns="54288" rIns="61273" bIns="54288"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smtClean="0">
                    <a:ln>
                      <a:noFill/>
                    </a:ln>
                    <a:solidFill>
                      <a:sysClr val="window" lastClr="FFFFFF"/>
                    </a:solidFill>
                    <a:effectLst/>
                    <a:uLnTx/>
                    <a:uFillTx/>
                    <a:latin typeface="Calibri"/>
                    <a:ea typeface="+mn-ea"/>
                    <a:cs typeface="+mn-cs"/>
                  </a:rPr>
                  <a:t>Optimal Hourly Battery Usage (Charge / Discharge)</a:t>
                </a:r>
                <a:endParaRPr kumimoji="0" lang="en-US" sz="11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7" name="Left Brace 6"/>
            <p:cNvSpPr/>
            <p:nvPr/>
          </p:nvSpPr>
          <p:spPr>
            <a:xfrm rot="10800000">
              <a:off x="2089075" y="2057400"/>
              <a:ext cx="689306" cy="3352800"/>
            </a:xfrm>
            <a:prstGeom prst="leftBrace">
              <a:avLst>
                <a:gd name="adj1" fmla="val 42980"/>
                <a:gd name="adj2" fmla="val 51453"/>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ight Arrow 7"/>
            <p:cNvSpPr/>
            <p:nvPr/>
          </p:nvSpPr>
          <p:spPr>
            <a:xfrm>
              <a:off x="4724400" y="3296226"/>
              <a:ext cx="457200" cy="467863"/>
            </a:xfrm>
            <a:prstGeom prst="rightArrow">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Right Arrow 8"/>
            <p:cNvSpPr/>
            <p:nvPr/>
          </p:nvSpPr>
          <p:spPr>
            <a:xfrm>
              <a:off x="6705600" y="3276600"/>
              <a:ext cx="457200" cy="467863"/>
            </a:xfrm>
            <a:prstGeom prst="rightArrow">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ight Arrow 9"/>
            <p:cNvSpPr/>
            <p:nvPr/>
          </p:nvSpPr>
          <p:spPr>
            <a:xfrm rot="5400000">
              <a:off x="7886699" y="2966469"/>
              <a:ext cx="457200" cy="467863"/>
            </a:xfrm>
            <a:prstGeom prst="rightArrow">
              <a:avLst/>
            </a:prstGeom>
            <a:solidFill>
              <a:sysClr val="window" lastClr="FFFFFF">
                <a:lumMod val="6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11" name="Group 10"/>
            <p:cNvGrpSpPr/>
            <p:nvPr/>
          </p:nvGrpSpPr>
          <p:grpSpPr>
            <a:xfrm>
              <a:off x="7386727" y="3505200"/>
              <a:ext cx="1528673" cy="2243872"/>
              <a:chOff x="6355495" y="1985850"/>
              <a:chExt cx="1528673" cy="2429564"/>
            </a:xfrm>
          </p:grpSpPr>
          <p:sp>
            <p:nvSpPr>
              <p:cNvPr id="24" name="Rounded Rectangle 23"/>
              <p:cNvSpPr/>
              <p:nvPr/>
            </p:nvSpPr>
            <p:spPr>
              <a:xfrm>
                <a:off x="6355495" y="1985850"/>
                <a:ext cx="1528673" cy="2429564"/>
              </a:xfrm>
              <a:prstGeom prst="roundRect">
                <a:avLst>
                  <a:gd name="adj" fmla="val 10000"/>
                </a:avLst>
              </a:prstGeom>
              <a:solidFill>
                <a:srgbClr val="8064A2">
                  <a:lumMod val="75000"/>
                </a:srgbClr>
              </a:solidFill>
              <a:ln w="25400" cap="flat" cmpd="sng" algn="ctr">
                <a:solidFill>
                  <a:sysClr val="window" lastClr="FFFFFF">
                    <a:hueOff val="0"/>
                    <a:satOff val="0"/>
                    <a:lumOff val="0"/>
                    <a:alphaOff val="0"/>
                  </a:sysClr>
                </a:solidFill>
                <a:prstDash val="solid"/>
              </a:ln>
              <a:effectLst/>
            </p:spPr>
          </p:sp>
          <p:sp>
            <p:nvSpPr>
              <p:cNvPr id="25" name="Rounded Rectangle 4"/>
              <p:cNvSpPr/>
              <p:nvPr/>
            </p:nvSpPr>
            <p:spPr>
              <a:xfrm>
                <a:off x="6400268" y="2030623"/>
                <a:ext cx="1439127" cy="2340018"/>
              </a:xfrm>
              <a:prstGeom prst="rect">
                <a:avLst/>
              </a:prstGeom>
              <a:noFill/>
              <a:ln>
                <a:noFill/>
              </a:ln>
              <a:effectLst/>
            </p:spPr>
            <p:txBody>
              <a:bodyPr spcFirstLastPara="0" vert="horz" wrap="square" lIns="27940" tIns="20955" rIns="27940" bIns="20955" numCol="1" spcCol="1270" anchor="t"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smtClean="0">
                    <a:ln>
                      <a:noFill/>
                    </a:ln>
                    <a:solidFill>
                      <a:sysClr val="window" lastClr="FFFFFF"/>
                    </a:solidFill>
                    <a:effectLst/>
                    <a:uLnTx/>
                    <a:uFillTx/>
                    <a:latin typeface="Calibri"/>
                    <a:ea typeface="+mn-ea"/>
                    <a:cs typeface="+mn-cs"/>
                  </a:rPr>
                  <a:t>Tables and Charts</a:t>
                </a:r>
                <a:endParaRPr kumimoji="0" lang="en-US" sz="110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dirty="0" smtClean="0">
                    <a:ln>
                      <a:noFill/>
                    </a:ln>
                    <a:solidFill>
                      <a:sysClr val="window" lastClr="FFFFFF"/>
                    </a:solidFill>
                    <a:effectLst/>
                    <a:uLnTx/>
                    <a:uFillTx/>
                    <a:latin typeface="Calibri"/>
                    <a:ea typeface="+mn-ea"/>
                    <a:cs typeface="+mn-cs"/>
                  </a:rPr>
                  <a:t> </a:t>
                </a: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Daily/monthly/annual values for net load, battery use, and net load with storage</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Total customer monthly/ annual/lifetime cost with and without storage</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Monthly/five-day charts showing battery use, net load, and net load with storage</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Tabular comparisons of key metrics across multiple scenarios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2" name="Group 11"/>
            <p:cNvGrpSpPr/>
            <p:nvPr/>
          </p:nvGrpSpPr>
          <p:grpSpPr>
            <a:xfrm>
              <a:off x="300127" y="2971801"/>
              <a:ext cx="1528673" cy="1171710"/>
              <a:chOff x="230443" y="2625067"/>
              <a:chExt cx="1598356" cy="950233"/>
            </a:xfrm>
          </p:grpSpPr>
          <p:sp>
            <p:nvSpPr>
              <p:cNvPr id="22" name="Rounded Rectangle 21"/>
              <p:cNvSpPr/>
              <p:nvPr/>
            </p:nvSpPr>
            <p:spPr>
              <a:xfrm>
                <a:off x="230443" y="2625067"/>
                <a:ext cx="1598356" cy="950233"/>
              </a:xfrm>
              <a:prstGeom prst="roundRect">
                <a:avLst>
                  <a:gd name="adj" fmla="val 10000"/>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p:spPr>
          </p:sp>
          <p:sp>
            <p:nvSpPr>
              <p:cNvPr id="23" name="Rounded Rectangle 4"/>
              <p:cNvSpPr/>
              <p:nvPr/>
            </p:nvSpPr>
            <p:spPr>
              <a:xfrm>
                <a:off x="258274" y="2652898"/>
                <a:ext cx="1542694" cy="894571"/>
              </a:xfrm>
              <a:prstGeom prst="rect">
                <a:avLst/>
              </a:prstGeom>
              <a:noFill/>
              <a:ln>
                <a:noFill/>
              </a:ln>
              <a:effectLst/>
            </p:spPr>
            <p:txBody>
              <a:bodyPr spcFirstLastPara="0" vert="horz" wrap="square" lIns="27940" tIns="20955" rIns="27940" bIns="20955" numCol="1" spcCol="1270" anchor="t" anchorCtr="0">
                <a:noAutofit/>
              </a:bodyPr>
              <a:lstStyle/>
              <a:p>
                <a:pPr marL="0" marR="0" lvl="0" indent="0" algn="l" defTabSz="466725"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smtClean="0">
                    <a:ln>
                      <a:noFill/>
                    </a:ln>
                    <a:solidFill>
                      <a:sysClr val="window" lastClr="FFFFFF"/>
                    </a:solidFill>
                    <a:effectLst/>
                    <a:uLnTx/>
                    <a:uFillTx/>
                    <a:latin typeface="Calibri"/>
                    <a:ea typeface="+mn-ea"/>
                    <a:cs typeface="+mn-cs"/>
                  </a:rPr>
                  <a:t>Customer Perspectives</a:t>
                </a:r>
                <a:endParaRPr kumimoji="0" lang="en-US" sz="105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35560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dirty="0" smtClean="0">
                    <a:ln>
                      <a:noFill/>
                    </a:ln>
                    <a:solidFill>
                      <a:sysClr val="window" lastClr="FFFFFF"/>
                    </a:solidFill>
                    <a:effectLst/>
                    <a:uLnTx/>
                    <a:uFillTx/>
                    <a:latin typeface="Calibri"/>
                    <a:ea typeface="+mn-ea"/>
                    <a:cs typeface="+mn-cs"/>
                  </a:rPr>
                  <a:t> </a:t>
                </a: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End-users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Wholesale Participants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System operators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Utilities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Municipalities/Coops</a:t>
                </a:r>
              </a:p>
            </p:txBody>
          </p:sp>
        </p:grpSp>
        <p:grpSp>
          <p:nvGrpSpPr>
            <p:cNvPr id="13" name="Group 12"/>
            <p:cNvGrpSpPr/>
            <p:nvPr/>
          </p:nvGrpSpPr>
          <p:grpSpPr>
            <a:xfrm>
              <a:off x="300127" y="4206047"/>
              <a:ext cx="1528673" cy="528845"/>
              <a:chOff x="207599" y="3709863"/>
              <a:chExt cx="1644044" cy="528845"/>
            </a:xfrm>
          </p:grpSpPr>
          <p:sp>
            <p:nvSpPr>
              <p:cNvPr id="20" name="Rounded Rectangle 19"/>
              <p:cNvSpPr/>
              <p:nvPr/>
            </p:nvSpPr>
            <p:spPr>
              <a:xfrm>
                <a:off x="207599" y="3709863"/>
                <a:ext cx="1644044" cy="528845"/>
              </a:xfrm>
              <a:prstGeom prst="roundRect">
                <a:avLst>
                  <a:gd name="adj" fmla="val 10000"/>
                </a:avLst>
              </a:prstGeom>
              <a:solidFill>
                <a:srgbClr val="9BBB59">
                  <a:hueOff val="4091005"/>
                  <a:satOff val="-6138"/>
                  <a:lumOff val="-998"/>
                  <a:alphaOff val="0"/>
                </a:srgbClr>
              </a:solidFill>
              <a:ln w="25400" cap="flat" cmpd="sng" algn="ctr">
                <a:solidFill>
                  <a:sysClr val="window" lastClr="FFFFFF">
                    <a:hueOff val="0"/>
                    <a:satOff val="0"/>
                    <a:lumOff val="0"/>
                    <a:alphaOff val="0"/>
                  </a:sysClr>
                </a:solidFill>
                <a:prstDash val="solid"/>
              </a:ln>
              <a:effectLst/>
            </p:spPr>
          </p:sp>
          <p:sp>
            <p:nvSpPr>
              <p:cNvPr id="21" name="Rounded Rectangle 4"/>
              <p:cNvSpPr/>
              <p:nvPr/>
            </p:nvSpPr>
            <p:spPr>
              <a:xfrm>
                <a:off x="223088" y="3725352"/>
                <a:ext cx="1613066" cy="497867"/>
              </a:xfrm>
              <a:prstGeom prst="rect">
                <a:avLst/>
              </a:prstGeom>
              <a:noFill/>
              <a:ln>
                <a:noFill/>
              </a:ln>
              <a:effectLst/>
            </p:spPr>
            <p:txBody>
              <a:bodyPr spcFirstLastPara="0" vert="horz" wrap="square" lIns="22860" tIns="17145" rIns="22860" bIns="17145" numCol="1" spcCol="1270" anchor="t" anchorCtr="0">
                <a:noAutofit/>
              </a:bodyPr>
              <a:lstStyle/>
              <a:p>
                <a:pPr marL="0" marR="0" lvl="0" indent="0" algn="l" defTabSz="40005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smtClean="0">
                    <a:ln>
                      <a:noFill/>
                    </a:ln>
                    <a:solidFill>
                      <a:sysClr val="window" lastClr="FFFFFF"/>
                    </a:solidFill>
                    <a:effectLst/>
                    <a:uLnTx/>
                    <a:uFillTx/>
                    <a:latin typeface="Calibri"/>
                    <a:ea typeface="+mn-ea"/>
                    <a:cs typeface="+mn-cs"/>
                  </a:rPr>
                  <a:t>Location</a:t>
                </a:r>
                <a:endParaRPr kumimoji="0" lang="en-US" sz="105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Nodal, zonal, state, utility or regional price streams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4" name="Group 13"/>
            <p:cNvGrpSpPr/>
            <p:nvPr/>
          </p:nvGrpSpPr>
          <p:grpSpPr>
            <a:xfrm>
              <a:off x="300127" y="4815647"/>
              <a:ext cx="1514271" cy="906082"/>
              <a:chOff x="230443" y="4034820"/>
              <a:chExt cx="1598356" cy="814528"/>
            </a:xfrm>
          </p:grpSpPr>
          <p:sp>
            <p:nvSpPr>
              <p:cNvPr id="18" name="Rounded Rectangle 17"/>
              <p:cNvSpPr/>
              <p:nvPr/>
            </p:nvSpPr>
            <p:spPr>
              <a:xfrm>
                <a:off x="230443" y="4034820"/>
                <a:ext cx="1598356" cy="814528"/>
              </a:xfrm>
              <a:prstGeom prst="roundRect">
                <a:avLst>
                  <a:gd name="adj" fmla="val 10000"/>
                </a:avLst>
              </a:prstGeom>
              <a:solidFill>
                <a:srgbClr val="9BBB59">
                  <a:hueOff val="5113756"/>
                  <a:satOff val="-7673"/>
                  <a:lumOff val="-1248"/>
                  <a:alphaOff val="0"/>
                </a:srgbClr>
              </a:solidFill>
              <a:ln w="25400" cap="flat" cmpd="sng" algn="ctr">
                <a:solidFill>
                  <a:sysClr val="window" lastClr="FFFFFF">
                    <a:hueOff val="0"/>
                    <a:satOff val="0"/>
                    <a:lumOff val="0"/>
                    <a:alphaOff val="0"/>
                  </a:sysClr>
                </a:solidFill>
                <a:prstDash val="solid"/>
              </a:ln>
              <a:effectLst/>
            </p:spPr>
          </p:sp>
          <p:sp>
            <p:nvSpPr>
              <p:cNvPr id="19" name="Rounded Rectangle 4"/>
              <p:cNvSpPr/>
              <p:nvPr/>
            </p:nvSpPr>
            <p:spPr>
              <a:xfrm>
                <a:off x="254300" y="4058677"/>
                <a:ext cx="1550642" cy="766814"/>
              </a:xfrm>
              <a:prstGeom prst="rect">
                <a:avLst/>
              </a:prstGeom>
              <a:noFill/>
              <a:ln>
                <a:noFill/>
              </a:ln>
              <a:effectLst/>
            </p:spPr>
            <p:txBody>
              <a:bodyPr spcFirstLastPara="0" vert="horz" wrap="square" lIns="27940" tIns="20955" rIns="27940" bIns="20955" numCol="1" spcCol="1270" anchor="t" anchorCtr="0">
                <a:noAutofit/>
              </a:bodyPr>
              <a:lstStyle/>
              <a:p>
                <a:pPr marL="0" marR="0" lvl="0" indent="0" algn="l" defTabSz="466725"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smtClean="0">
                    <a:ln>
                      <a:noFill/>
                    </a:ln>
                    <a:solidFill>
                      <a:sysClr val="window" lastClr="FFFFFF"/>
                    </a:solidFill>
                    <a:effectLst/>
                    <a:uLnTx/>
                    <a:uFillTx/>
                    <a:latin typeface="Calibri"/>
                    <a:ea typeface="+mn-ea"/>
                    <a:cs typeface="+mn-cs"/>
                  </a:rPr>
                  <a:t>Battery Specifications</a:t>
                </a:r>
                <a:endParaRPr kumimoji="0" lang="en-US" sz="105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35560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dirty="0" smtClean="0">
                    <a:ln>
                      <a:noFill/>
                    </a:ln>
                    <a:solidFill>
                      <a:sysClr val="window" lastClr="FFFFFF"/>
                    </a:solidFill>
                    <a:effectLst/>
                    <a:uLnTx/>
                    <a:uFillTx/>
                    <a:latin typeface="Calibri"/>
                    <a:ea typeface="+mn-ea"/>
                    <a:cs typeface="+mn-cs"/>
                  </a:rPr>
                  <a:t> </a:t>
                </a: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MW max output</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MWh total storage</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 Round-Trip Efficiency</a:t>
                </a: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0" cap="none" spc="0" normalizeH="0" baseline="0" noProof="0" dirty="0">
                    <a:ln>
                      <a:noFill/>
                    </a:ln>
                    <a:solidFill>
                      <a:sysClr val="window" lastClr="FFFFFF"/>
                    </a:solidFill>
                    <a:effectLst/>
                    <a:uLnTx/>
                    <a:uFillTx/>
                    <a:latin typeface="Calibri"/>
                    <a:ea typeface="+mn-ea"/>
                    <a:cs typeface="+mn-cs"/>
                  </a:rPr>
                  <a:t> </a:t>
                </a:r>
                <a:r>
                  <a:rPr kumimoji="0" lang="en-US" sz="900" b="0" i="0" u="none" strike="noStrike" kern="0" cap="none" spc="0" normalizeH="0" baseline="0" noProof="0" dirty="0" smtClean="0">
                    <a:ln>
                      <a:noFill/>
                    </a:ln>
                    <a:solidFill>
                      <a:sysClr val="window" lastClr="FFFFFF"/>
                    </a:solidFill>
                    <a:effectLst/>
                    <a:uLnTx/>
                    <a:uFillTx/>
                    <a:latin typeface="Calibri"/>
                    <a:ea typeface="+mn-ea"/>
                    <a:cs typeface="+mn-cs"/>
                  </a:rPr>
                  <a:t>Lifetime (years/cycles)</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5" name="Group 14"/>
            <p:cNvGrpSpPr/>
            <p:nvPr/>
          </p:nvGrpSpPr>
          <p:grpSpPr>
            <a:xfrm>
              <a:off x="300126" y="2286000"/>
              <a:ext cx="1528673" cy="624654"/>
              <a:chOff x="230443" y="1967789"/>
              <a:chExt cx="1598356" cy="325719"/>
            </a:xfrm>
          </p:grpSpPr>
          <p:sp>
            <p:nvSpPr>
              <p:cNvPr id="16" name="Rounded Rectangle 15"/>
              <p:cNvSpPr/>
              <p:nvPr/>
            </p:nvSpPr>
            <p:spPr>
              <a:xfrm>
                <a:off x="230443" y="1967792"/>
                <a:ext cx="1598356" cy="325716"/>
              </a:xfrm>
              <a:prstGeom prst="roundRect">
                <a:avLst>
                  <a:gd name="adj" fmla="val 10000"/>
                </a:avLst>
              </a:prstGeom>
              <a:solidFill>
                <a:srgbClr val="9BBB59">
                  <a:hueOff val="1022751"/>
                  <a:satOff val="-1535"/>
                  <a:lumOff val="-250"/>
                  <a:alphaOff val="0"/>
                </a:srgbClr>
              </a:solidFill>
              <a:ln w="25400" cap="flat" cmpd="sng" algn="ctr">
                <a:solidFill>
                  <a:sysClr val="window" lastClr="FFFFFF">
                    <a:hueOff val="0"/>
                    <a:satOff val="0"/>
                    <a:lumOff val="0"/>
                    <a:alphaOff val="0"/>
                  </a:sysClr>
                </a:solidFill>
                <a:prstDash val="solid"/>
              </a:ln>
              <a:effectLst/>
            </p:spPr>
          </p:sp>
          <p:sp>
            <p:nvSpPr>
              <p:cNvPr id="17" name="Rounded Rectangle 4"/>
              <p:cNvSpPr/>
              <p:nvPr/>
            </p:nvSpPr>
            <p:spPr>
              <a:xfrm>
                <a:off x="239983" y="1967789"/>
                <a:ext cx="1579276" cy="306636"/>
              </a:xfrm>
              <a:prstGeom prst="rect">
                <a:avLst/>
              </a:prstGeom>
              <a:noFill/>
              <a:ln>
                <a:noFill/>
              </a:ln>
              <a:effectLst/>
            </p:spPr>
            <p:txBody>
              <a:bodyPr spcFirstLastPara="0" vert="horz" wrap="square" lIns="27940" tIns="20955" rIns="27940" bIns="20955" numCol="1" spcCol="1270" anchor="t" anchorCtr="0">
                <a:noAutofit/>
              </a:bodyPr>
              <a:lstStyle/>
              <a:p>
                <a:pPr marL="0" marR="0" lvl="0" indent="0" algn="l" defTabSz="48895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dirty="0" smtClean="0">
                    <a:ln>
                      <a:noFill/>
                    </a:ln>
                    <a:solidFill>
                      <a:sysClr val="window" lastClr="FFFFFF"/>
                    </a:solidFill>
                    <a:effectLst/>
                    <a:uLnTx/>
                    <a:uFillTx/>
                    <a:latin typeface="Calibri"/>
                    <a:ea typeface="+mn-ea"/>
                    <a:cs typeface="+mn-cs"/>
                  </a:rPr>
                  <a:t>Generation Sources</a:t>
                </a:r>
                <a:endParaRPr kumimoji="0" lang="en-US" sz="1100" b="1"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Selectable generation, expandable; hourly profile</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a:p>
                <a:pPr marL="57150" marR="0" lvl="1" indent="-57150" algn="l" defTabSz="400050" eaLnBrk="1" fontAlgn="auto" latinLnBrk="0" hangingPunct="1">
                  <a:lnSpc>
                    <a:spcPct val="90000"/>
                  </a:lnSpc>
                  <a:spcBef>
                    <a:spcPct val="0"/>
                  </a:spcBef>
                  <a:spcAft>
                    <a:spcPct val="15000"/>
                  </a:spcAft>
                  <a:buClrTx/>
                  <a:buSzTx/>
                  <a:buFontTx/>
                  <a:buChar char="••"/>
                  <a:tabLst/>
                  <a:defRPr/>
                </a:pPr>
                <a:r>
                  <a:rPr kumimoji="0" lang="en-US" sz="900" b="0" i="0" u="none" strike="noStrike" kern="1200" cap="none" spc="0" normalizeH="0" baseline="0" noProof="0" dirty="0" smtClean="0">
                    <a:ln>
                      <a:noFill/>
                    </a:ln>
                    <a:solidFill>
                      <a:sysClr val="window" lastClr="FFFFFF"/>
                    </a:solidFill>
                    <a:effectLst/>
                    <a:uLnTx/>
                    <a:uFillTx/>
                    <a:latin typeface="Calibri"/>
                    <a:ea typeface="+mn-ea"/>
                    <a:cs typeface="+mn-cs"/>
                  </a:rPr>
                  <a:t>Behind-the-meter</a:t>
                </a:r>
                <a:endParaRPr kumimoji="0" lang="en-US" sz="9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sp>
        <p:nvSpPr>
          <p:cNvPr id="35" name="Title 1"/>
          <p:cNvSpPr>
            <a:spLocks noGrp="1"/>
          </p:cNvSpPr>
          <p:nvPr>
            <p:ph type="title"/>
          </p:nvPr>
        </p:nvSpPr>
        <p:spPr>
          <a:xfrm>
            <a:off x="484430" y="620995"/>
            <a:ext cx="7994551" cy="409903"/>
          </a:xfrm>
        </p:spPr>
        <p:txBody>
          <a:bodyPr/>
          <a:lstStyle/>
          <a:p>
            <a:r>
              <a:rPr lang="en-US" sz="2000" dirty="0" smtClean="0">
                <a:solidFill>
                  <a:schemeClr val="accent3">
                    <a:lumMod val="75000"/>
                  </a:schemeClr>
                </a:solidFill>
              </a:rPr>
              <a:t>AG’s Renewable/Storage Optimization </a:t>
            </a:r>
            <a:r>
              <a:rPr lang="en-US" sz="2000" dirty="0" smtClean="0">
                <a:solidFill>
                  <a:schemeClr val="accent3">
                    <a:lumMod val="75000"/>
                  </a:schemeClr>
                </a:solidFill>
              </a:rPr>
              <a:t>Model (RSOM)</a:t>
            </a:r>
            <a:endParaRPr lang="en-US" sz="2000" dirty="0">
              <a:solidFill>
                <a:schemeClr val="accent3">
                  <a:lumMod val="75000"/>
                </a:schemeClr>
              </a:solidFill>
            </a:endParaRPr>
          </a:p>
        </p:txBody>
      </p:sp>
      <p:sp>
        <p:nvSpPr>
          <p:cNvPr id="36" name="Title 1"/>
          <p:cNvSpPr txBox="1">
            <a:spLocks/>
          </p:cNvSpPr>
          <p:nvPr/>
        </p:nvSpPr>
        <p:spPr bwMode="auto">
          <a:xfrm>
            <a:off x="519609" y="110356"/>
            <a:ext cx="7595690" cy="40990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rgbClr val="F8861D"/>
                </a:solidFill>
                <a:latin typeface="Arial" charset="0"/>
              </a:defRPr>
            </a:lvl6pPr>
            <a:lvl7pPr marL="914400" algn="l" rtl="0" eaLnBrk="1" fontAlgn="base" hangingPunct="1">
              <a:spcBef>
                <a:spcPct val="0"/>
              </a:spcBef>
              <a:spcAft>
                <a:spcPct val="0"/>
              </a:spcAft>
              <a:defRPr sz="2400" b="1">
                <a:solidFill>
                  <a:srgbClr val="F8861D"/>
                </a:solidFill>
                <a:latin typeface="Arial" charset="0"/>
              </a:defRPr>
            </a:lvl7pPr>
            <a:lvl8pPr marL="1371600" algn="l" rtl="0" eaLnBrk="1" fontAlgn="base" hangingPunct="1">
              <a:spcBef>
                <a:spcPct val="0"/>
              </a:spcBef>
              <a:spcAft>
                <a:spcPct val="0"/>
              </a:spcAft>
              <a:defRPr sz="2400" b="1">
                <a:solidFill>
                  <a:srgbClr val="F8861D"/>
                </a:solidFill>
                <a:latin typeface="Arial" charset="0"/>
              </a:defRPr>
            </a:lvl8pPr>
            <a:lvl9pPr marL="1828800" algn="l" rtl="0" eaLnBrk="1" fontAlgn="base" hangingPunct="1">
              <a:spcBef>
                <a:spcPct val="0"/>
              </a:spcBef>
              <a:spcAft>
                <a:spcPct val="0"/>
              </a:spcAft>
              <a:defRPr sz="2400" b="1">
                <a:solidFill>
                  <a:srgbClr val="F8861D"/>
                </a:solidFill>
                <a:latin typeface="Arial" charset="0"/>
              </a:defRPr>
            </a:lvl9pPr>
          </a:lstStyle>
          <a:p>
            <a:r>
              <a:rPr lang="en-US" sz="2800" dirty="0" smtClean="0">
                <a:solidFill>
                  <a:schemeClr val="bg1"/>
                </a:solidFill>
              </a:rPr>
              <a:t>Battery Optimization</a:t>
            </a:r>
            <a:endParaRPr lang="en-US" sz="2800" dirty="0">
              <a:solidFill>
                <a:schemeClr val="bg1"/>
              </a:solidFill>
            </a:endParaRPr>
          </a:p>
        </p:txBody>
      </p:sp>
    </p:spTree>
    <p:extLst>
      <p:ext uri="{BB962C8B-B14F-4D97-AF65-F5344CB8AC3E}">
        <p14:creationId xmlns:p14="http://schemas.microsoft.com/office/powerpoint/2010/main" val="430317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9425"/>
          </a:xfrm>
        </p:spPr>
        <p:txBody>
          <a:bodyPr/>
          <a:lstStyle/>
          <a:p>
            <a:r>
              <a:rPr lang="en-US" dirty="0">
                <a:solidFill>
                  <a:schemeClr val="bg1"/>
                </a:solidFill>
              </a:rPr>
              <a:t>Full base results: 16MWh battery</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 y="658058"/>
            <a:ext cx="7707086" cy="557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342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nalysis Group Large Blue Template">
  <a:themeElements>
    <a:clrScheme name="AG">
      <a:dk1>
        <a:sysClr val="windowText" lastClr="000000"/>
      </a:dk1>
      <a:lt1>
        <a:sysClr val="window" lastClr="FFFFFF"/>
      </a:lt1>
      <a:dk2>
        <a:srgbClr val="003E7E"/>
      </a:dk2>
      <a:lt2>
        <a:srgbClr val="4D4D4D"/>
      </a:lt2>
      <a:accent1>
        <a:srgbClr val="89CBF7"/>
      </a:accent1>
      <a:accent2>
        <a:srgbClr val="C8DB15"/>
      </a:accent2>
      <a:accent3>
        <a:srgbClr val="B4522E"/>
      </a:accent3>
      <a:accent4>
        <a:srgbClr val="666666"/>
      </a:accent4>
      <a:accent5>
        <a:srgbClr val="D9D9D9"/>
      </a:accent5>
      <a:accent6>
        <a:srgbClr val="E6E6E6"/>
      </a:accent6>
      <a:hlink>
        <a:srgbClr val="B4522E"/>
      </a:hlink>
      <a:folHlink>
        <a:srgbClr val="B4522E"/>
      </a:folHlink>
    </a:clrScheme>
    <a:fontScheme name="ag_ppt_2006-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001" cap="flat" cmpd="sng" algn="ctr">
          <a:solidFill>
            <a:schemeClr val="tx1"/>
          </a:solidFill>
          <a:prstDash val="solid"/>
          <a:round/>
          <a:headEnd type="none" w="med" len="med"/>
          <a:tailEnd type="none" w="med" len="med"/>
        </a:ln>
        <a:effectLst/>
      </a:spPr>
      <a:bodyPr vert="horz" wrap="non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8001" cap="flat" cmpd="sng" algn="ctr">
          <a:solidFill>
            <a:schemeClr val="tx1"/>
          </a:solidFill>
          <a:prstDash val="solid"/>
          <a:round/>
          <a:headEnd type="none" w="med" len="med"/>
          <a:tailEnd type="none" w="med" len="med"/>
        </a:ln>
        <a:effectLst/>
      </a:spPr>
      <a:bodyPr vert="horz" wrap="none" lIns="45720" tIns="45720" rIns="4572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solidFill>
          <a:srgbClr val="996633"/>
        </a:solidFill>
      </a:spPr>
      <a:bodyPr wrap="square" rtlCol="0">
        <a:spAutoFit/>
      </a:bodyPr>
      <a:lstStyle>
        <a:defPPr>
          <a:defRPr sz="2400" dirty="0" smtClean="0">
            <a:solidFill>
              <a:schemeClr val="bg1"/>
            </a:solidFill>
          </a:defRPr>
        </a:defPPr>
      </a:lstStyle>
    </a:txDef>
  </a:objectDefaults>
  <a:extraClrSchemeLst>
    <a:extraClrScheme>
      <a:clrScheme name="ag_ppt_2006-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_ppt_2006-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_ppt_2006-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_ppt_2006-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_ppt_2006-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_ppt_2006-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_ppt_2006-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_ppt_2006-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_ppt_2006-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_ppt_2006-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_ppt_2006-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_ppt_2006-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alysis Group Large White Template 2009-12-08">
  <a:themeElements>
    <a:clrScheme name="AG">
      <a:dk1>
        <a:sysClr val="windowText" lastClr="000000"/>
      </a:dk1>
      <a:lt1>
        <a:sysClr val="window" lastClr="FFFFFF"/>
      </a:lt1>
      <a:dk2>
        <a:srgbClr val="003E7E"/>
      </a:dk2>
      <a:lt2>
        <a:srgbClr val="4D4D4D"/>
      </a:lt2>
      <a:accent1>
        <a:srgbClr val="89CBF7"/>
      </a:accent1>
      <a:accent2>
        <a:srgbClr val="C8DB15"/>
      </a:accent2>
      <a:accent3>
        <a:srgbClr val="B4522E"/>
      </a:accent3>
      <a:accent4>
        <a:srgbClr val="666666"/>
      </a:accent4>
      <a:accent5>
        <a:srgbClr val="D9D9D9"/>
      </a:accent5>
      <a:accent6>
        <a:srgbClr val="E6E6E6"/>
      </a:accent6>
      <a:hlink>
        <a:srgbClr val="B4522E"/>
      </a:hlink>
      <a:folHlink>
        <a:srgbClr val="B4522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w="6350">
          <a:solidFill>
            <a:schemeClr val="accent4"/>
          </a:solidFill>
        </a:ln>
      </a:spPr>
      <a:bodyPr rtlCol="0" anchor="ctr"/>
      <a:lstStyle>
        <a:defPPr algn="ctr">
          <a:defRPr sz="10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G Info Document" ma:contentTypeID="0x010100B1CF8EC54CA89F4181A8E689D32BE3B300770E3B5AECE7EA428F340960104155AF" ma:contentTypeVersion="21" ma:contentTypeDescription="" ma:contentTypeScope="" ma:versionID="950ffc93898df06b0f12441cb9af18aa">
  <xsd:schema xmlns:xsd="http://www.w3.org/2001/XMLSchema" xmlns:xs="http://www.w3.org/2001/XMLSchema" xmlns:p="http://schemas.microsoft.com/office/2006/metadata/properties" xmlns:ns2="9dd685ff-0050-4851-bdf7-e46d31d129a7" xmlns:ns3="f84f04f2-95d3-4a2d-8d01-e4bf5d385f00" targetNamespace="http://schemas.microsoft.com/office/2006/metadata/properties" ma:root="true" ma:fieldsID="58fd98a86dd749647ed5af75d593fda0" ns2:_="" ns3:_="">
    <xsd:import namespace="9dd685ff-0050-4851-bdf7-e46d31d129a7"/>
    <xsd:import namespace="f84f04f2-95d3-4a2d-8d01-e4bf5d385f00"/>
    <xsd:element name="properties">
      <xsd:complexType>
        <xsd:sequence>
          <xsd:element name="documentManagement">
            <xsd:complexType>
              <xsd:all>
                <xsd:element ref="ns2:DocType" minOccurs="0"/>
                <xsd:element ref="ns2:InfoDescription" minOccurs="0"/>
                <xsd:element ref="ns2:Reviewed" minOccurs="0"/>
                <xsd:element ref="ns2:AGDepartmentTaxHTField0" minOccurs="0"/>
                <xsd:element ref="ns2:AGOfficeTaxHTField0" minOccurs="0"/>
                <xsd:element ref="ns2:SiteNavigationTaxHTField0" minOccurs="0"/>
                <xsd:element ref="ns2:TaxCatchAllLabel" minOccurs="0"/>
                <xsd:element ref="ns2:TaxCatchAll" minOccurs="0"/>
                <xsd:element ref="ns2:TaxKeywordTaxHTField" minOccurs="0"/>
                <xsd:element ref="ns3:NotesUNID" minOccurs="0"/>
                <xsd:element ref="ns3:NotesTimeStamp" minOccurs="0"/>
                <xsd:element ref="ns3:NotesPart" minOccurs="0"/>
                <xsd:element ref="ns2:_AttachmentTitle" minOccurs="0"/>
                <xsd:element ref="ns2:_LinkToAttachment" minOccurs="0"/>
                <xsd:element ref="ns3:WhotoCall" minOccurs="0"/>
                <xsd:element ref="ns3:WhotoCall_x003a_Contact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85ff-0050-4851-bdf7-e46d31d129a7" elementFormDefault="qualified">
    <xsd:import namespace="http://schemas.microsoft.com/office/2006/documentManagement/types"/>
    <xsd:import namespace="http://schemas.microsoft.com/office/infopath/2007/PartnerControls"/>
    <xsd:element name="DocType" ma:index="2" nillable="true" ma:displayName="DocType" ma:format="Dropdown" ma:internalName="DocType">
      <xsd:simpleType>
        <xsd:restriction base="dms:Choice">
          <xsd:enumeration value="Article"/>
          <xsd:enumeration value="Brochure"/>
          <xsd:enumeration value="Bulletin"/>
          <xsd:enumeration value="Newsletter"/>
          <xsd:enumeration value="Presentation"/>
          <xsd:enumeration value="Template"/>
        </xsd:restriction>
      </xsd:simpleType>
    </xsd:element>
    <xsd:element name="InfoDescription" ma:index="3" nillable="true" ma:displayName="InfoDescription" ma:internalName="InfoDescription">
      <xsd:simpleType>
        <xsd:restriction base="dms:Note">
          <xsd:maxLength value="255"/>
        </xsd:restriction>
      </xsd:simpleType>
    </xsd:element>
    <xsd:element name="Reviewed" ma:index="8" nillable="true" ma:displayName="Reviewed" ma:default="0" ma:internalName="Reviewed">
      <xsd:simpleType>
        <xsd:restriction base="dms:Boolean"/>
      </xsd:simpleType>
    </xsd:element>
    <xsd:element name="AGDepartmentTaxHTField0" ma:index="9" nillable="true" ma:taxonomy="true" ma:internalName="AGDepartmentTaxHTField0" ma:taxonomyFieldName="AGDepartment" ma:displayName="AGDepartment" ma:default="" ma:fieldId="{f5882577-d1a7-4d25-a77e-0f4d46ec0a85}" ma:taxonomyMulti="true" ma:sspId="f4760f17-1b95-43aa-9454-7669e53e7277" ma:termSetId="1f1d9db6-7587-4c5a-bc47-7240d9349331" ma:anchorId="992b16f2-d3e8-4563-bad7-10ff656b111f" ma:open="false" ma:isKeyword="false">
      <xsd:complexType>
        <xsd:sequence>
          <xsd:element ref="pc:Terms" minOccurs="0" maxOccurs="1"/>
        </xsd:sequence>
      </xsd:complexType>
    </xsd:element>
    <xsd:element name="AGOfficeTaxHTField0" ma:index="11" nillable="true" ma:taxonomy="true" ma:internalName="AGOfficeTaxHTField0" ma:taxonomyFieldName="AGOffice" ma:displayName="AGOffice" ma:default="" ma:fieldId="{be430756-1b5b-4cbe-bf0c-89284eeabf1b}" ma:taxonomyMulti="true" ma:sspId="f4760f17-1b95-43aa-9454-7669e53e7277" ma:termSetId="1f1d9db6-7587-4c5a-bc47-7240d9349331" ma:anchorId="e8d04724-0ddb-4cd2-bda4-3853211cebf5" ma:open="false" ma:isKeyword="false">
      <xsd:complexType>
        <xsd:sequence>
          <xsd:element ref="pc:Terms" minOccurs="0" maxOccurs="1"/>
        </xsd:sequence>
      </xsd:complexType>
    </xsd:element>
    <xsd:element name="SiteNavigationTaxHTField0" ma:index="13" nillable="true" ma:taxonomy="true" ma:internalName="SiteNavigationTaxHTField0" ma:taxonomyFieldName="SiteNavigation" ma:displayName="SiteNavigation" ma:default="" ma:fieldId="{16ef2543-3048-44cb-9435-1dbfd07fbdc0}" ma:taxonomyMulti="true" ma:sspId="f4760f17-1b95-43aa-9454-7669e53e7277" ma:termSetId="2d7ed40d-4640-43f8-a9bf-d0481fd1a01e" ma:anchorId="00000000-0000-0000-0000-000000000000" ma:open="false" ma:isKeyword="false">
      <xsd:complexType>
        <xsd:sequence>
          <xsd:element ref="pc:Terms" minOccurs="0" maxOccurs="1"/>
        </xsd:sequence>
      </xsd:complexType>
    </xsd:element>
    <xsd:element name="TaxCatchAllLabel" ma:index="14" nillable="true" ma:displayName="Taxonomy Catch All Column1" ma:hidden="true" ma:list="{8d53e72e-d7f9-42c1-8dbe-b9c18c0c69b2}" ma:internalName="TaxCatchAllLabel" ma:readOnly="true" ma:showField="CatchAllDataLabel" ma:web="9dd685ff-0050-4851-bdf7-e46d31d129a7">
      <xsd:complexType>
        <xsd:complexContent>
          <xsd:extension base="dms:MultiChoiceLookup">
            <xsd:sequence>
              <xsd:element name="Value" type="dms:Lookup" maxOccurs="unbounded" minOccurs="0" nillable="true"/>
            </xsd:sequence>
          </xsd:extension>
        </xsd:complexContent>
      </xsd:complexType>
    </xsd:element>
    <xsd:element name="TaxCatchAll" ma:index="16" nillable="true" ma:displayName="Taxonomy Catch All Column" ma:hidden="true" ma:list="{8d53e72e-d7f9-42c1-8dbe-b9c18c0c69b2}" ma:internalName="TaxCatchAll" ma:showField="CatchAllData" ma:web="9dd685ff-0050-4851-bdf7-e46d31d129a7">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fieldId="{23f27201-bee3-471e-b2e7-b64fd8b7ca38}" ma:taxonomyMulti="true" ma:sspId="33712b26-0e37-4530-8ede-8e2676ebee2b" ma:termSetId="00000000-0000-0000-0000-000000000000" ma:anchorId="00000000-0000-0000-0000-000000000000" ma:open="true" ma:isKeyword="true">
      <xsd:complexType>
        <xsd:sequence>
          <xsd:element ref="pc:Terms" minOccurs="0" maxOccurs="1"/>
        </xsd:sequence>
      </xsd:complexType>
    </xsd:element>
    <xsd:element name="_AttachmentTitle" ma:index="24" nillable="true" ma:displayName="_AttachmentTitle" ma:hidden="true" ma:internalName="_AttachmentTitle" ma:readOnly="false">
      <xsd:simpleType>
        <xsd:restriction base="dms:Text">
          <xsd:maxLength value="255"/>
        </xsd:restriction>
      </xsd:simpleType>
    </xsd:element>
    <xsd:element name="_LinkToAttachment" ma:index="25" nillable="true" ma:displayName="_LinkToAttachment" ma:hidden="true" ma:internalName="_LinkToAttachment"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4f04f2-95d3-4a2d-8d01-e4bf5d385f00" elementFormDefault="qualified">
    <xsd:import namespace="http://schemas.microsoft.com/office/2006/documentManagement/types"/>
    <xsd:import namespace="http://schemas.microsoft.com/office/infopath/2007/PartnerControls"/>
    <xsd:element name="NotesUNID" ma:index="21" nillable="true" ma:displayName="NotesUNID" ma:hidden="true" ma:internalName="NotesUNID">
      <xsd:simpleType>
        <xsd:restriction base="dms:Text"/>
      </xsd:simpleType>
    </xsd:element>
    <xsd:element name="NotesTimeStamp" ma:index="22" nillable="true" ma:displayName="NotesTimeStamp" ma:hidden="true" ma:internalName="NotesTimeStamp">
      <xsd:simpleType>
        <xsd:restriction base="dms:DateTime"/>
      </xsd:simpleType>
    </xsd:element>
    <xsd:element name="NotesPart" ma:index="23" nillable="true" ma:displayName="NotesPart" ma:hidden="true" ma:internalName="NotesPart">
      <xsd:simpleType>
        <xsd:restriction base="dms:Text"/>
      </xsd:simpleType>
    </xsd:element>
    <xsd:element name="WhotoCall" ma:index="26" nillable="true" ma:displayName="WhotoCall" ma:list="{3e8d8627-f53e-43d7-98d5-bf2cfc5527e2}" ma:internalName="WhotoCall" ma:showField="Title">
      <xsd:simpleType>
        <xsd:restriction base="dms:Lookup"/>
      </xsd:simpleType>
    </xsd:element>
    <xsd:element name="WhotoCall_x003a_ContactInfo" ma:index="27" nillable="true" ma:displayName="WhotoCall:ContactInfo" ma:list="{3e8d8627-f53e-43d7-98d5-bf2cfc5527e2}" ma:internalName="WhotoCall_x003a_ContactInfo" ma:readOnly="true" ma:showField="ContactInfo1" ma:web="6b0be318-06b7-4f29-be74-d3f3353bd09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ttachmentTitle xmlns="9dd685ff-0050-4851-bdf7-e46d31d129a7" xsi:nil="true"/>
    <SiteNavigationTaxHTField0 xmlns="9dd685ff-0050-4851-bdf7-e46d31d129a7">
      <Terms xmlns="http://schemas.microsoft.com/office/infopath/2007/PartnerControls"/>
    </SiteNavigationTaxHTField0>
    <NotesPart xmlns="f84f04f2-95d3-4a2d-8d01-e4bf5d385f00" xsi:nil="true"/>
    <WhotoCall xmlns="f84f04f2-95d3-4a2d-8d01-e4bf5d385f00">11</WhotoCall>
    <Reviewed xmlns="9dd685ff-0050-4851-bdf7-e46d31d129a7">true</Reviewed>
    <DocType xmlns="9dd685ff-0050-4851-bdf7-e46d31d129a7">Template</DocType>
    <_LinkToAttachment xmlns="9dd685ff-0050-4851-bdf7-e46d31d129a7" xsi:nil="true"/>
    <NotesTimeStamp xmlns="f84f04f2-95d3-4a2d-8d01-e4bf5d385f00" xsi:nil="true"/>
    <TaxCatchAll xmlns="9dd685ff-0050-4851-bdf7-e46d31d129a7">
      <Value>136</Value>
      <Value>174</Value>
      <Value>2065</Value>
      <Value>653</Value>
    </TaxCatchAll>
    <TaxKeywordTaxHTField xmlns="9dd685ff-0050-4851-bdf7-e46d31d129a7">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2e65a2a9-9057-4189-b9fd-0981b84c752b</TermId>
        </TermInfo>
        <TermInfo xmlns="http://schemas.microsoft.com/office/infopath/2007/PartnerControls">
          <TermName xmlns="http://schemas.microsoft.com/office/infopath/2007/PartnerControls">PowerPoint</TermName>
          <TermId xmlns="http://schemas.microsoft.com/office/infopath/2007/PartnerControls">6ef518c9-a75d-4a41-b748-b6a832b8678b</TermId>
        </TermInfo>
        <TermInfo xmlns="http://schemas.microsoft.com/office/infopath/2007/PartnerControls">
          <TermName xmlns="http://schemas.microsoft.com/office/infopath/2007/PartnerControls">presentation</TermName>
          <TermId xmlns="http://schemas.microsoft.com/office/infopath/2007/PartnerControls">ae6fe715-e981-495b-8d5a-ea9ba1370600</TermId>
        </TermInfo>
        <TermInfo xmlns="http://schemas.microsoft.com/office/infopath/2007/PartnerControls">
          <TermName xmlns="http://schemas.microsoft.com/office/infopath/2007/PartnerControls">projection</TermName>
          <TermId xmlns="http://schemas.microsoft.com/office/infopath/2007/PartnerControls">847cfa82-5043-4469-a6d7-fba76a745e58</TermId>
        </TermInfo>
      </Terms>
    </TaxKeywordTaxHTField>
    <AGOfficeTaxHTField0 xmlns="9dd685ff-0050-4851-bdf7-e46d31d129a7">
      <Terms xmlns="http://schemas.microsoft.com/office/infopath/2007/PartnerControls"/>
    </AGOfficeTaxHTField0>
    <AGDepartmentTaxHTField0 xmlns="9dd685ff-0050-4851-bdf7-e46d31d129a7">
      <Terms xmlns="http://schemas.microsoft.com/office/infopath/2007/PartnerControls"/>
    </AGDepartmentTaxHTField0>
    <InfoDescription xmlns="9dd685ff-0050-4851-bdf7-e46d31d129a7" xsi:nil="true"/>
    <NotesUNID xmlns="f84f04f2-95d3-4a2d-8d01-e4bf5d385f00" xsi:nil="true"/>
  </documentManagement>
</p:properties>
</file>

<file path=customXml/itemProps1.xml><?xml version="1.0" encoding="utf-8"?>
<ds:datastoreItem xmlns:ds="http://schemas.openxmlformats.org/officeDocument/2006/customXml" ds:itemID="{BBD43F45-7D15-4F9D-89E5-88FE038B43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85ff-0050-4851-bdf7-e46d31d129a7"/>
    <ds:schemaRef ds:uri="f84f04f2-95d3-4a2d-8d01-e4bf5d385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80097C-764D-4AE3-A856-7DEC9A480A87}">
  <ds:schemaRefs>
    <ds:schemaRef ds:uri="http://schemas.microsoft.com/sharepoint/v3/contenttype/forms"/>
  </ds:schemaRefs>
</ds:datastoreItem>
</file>

<file path=customXml/itemProps3.xml><?xml version="1.0" encoding="utf-8"?>
<ds:datastoreItem xmlns:ds="http://schemas.openxmlformats.org/officeDocument/2006/customXml" ds:itemID="{E58D0AC2-2380-4A11-9BF9-45815D66D245}">
  <ds:schemaRefs>
    <ds:schemaRef ds:uri="http://purl.org/dc/terms/"/>
    <ds:schemaRef ds:uri="http://purl.org/dc/dcmitype/"/>
    <ds:schemaRef ds:uri="f84f04f2-95d3-4a2d-8d01-e4bf5d385f00"/>
    <ds:schemaRef ds:uri="http://schemas.microsoft.com/office/2006/metadata/properties"/>
    <ds:schemaRef ds:uri="http://schemas.microsoft.com/office/2006/documentManagement/types"/>
    <ds:schemaRef ds:uri="http://purl.org/dc/elements/1.1/"/>
    <ds:schemaRef ds:uri="9dd685ff-0050-4851-bdf7-e46d31d129a7"/>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7128</TotalTime>
  <Words>1002</Words>
  <Application>Microsoft Office PowerPoint</Application>
  <PresentationFormat>On-screen Show (4:3)</PresentationFormat>
  <Paragraphs>165</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Analysis Group Large Blue Template</vt:lpstr>
      <vt:lpstr>Analysis Group Large White Template 2009-12-08</vt:lpstr>
      <vt:lpstr>Project Vigilance Value of Ambri Batteries at Joint Base Cape Cod</vt:lpstr>
      <vt:lpstr>STUDY</vt:lpstr>
      <vt:lpstr>Functional Feasibility Study Questions</vt:lpstr>
      <vt:lpstr>Joint Base Cape Cod (JBCC)</vt:lpstr>
      <vt:lpstr>Ambri</vt:lpstr>
      <vt:lpstr>PowerPoint Presentation</vt:lpstr>
      <vt:lpstr>Ambri Battery Value Streams</vt:lpstr>
      <vt:lpstr>AG’s Renewable/Storage Optimization Model (RSOM)</vt:lpstr>
      <vt:lpstr>Full base results: 16MWh battery</vt:lpstr>
      <vt:lpstr>Full base results: 16MWh battery</vt:lpstr>
      <vt:lpstr>Critical Load Analysis</vt:lpstr>
      <vt:lpstr>Critical Load Analysis</vt:lpstr>
      <vt:lpstr>Wrap Up</vt:lpstr>
    </vt:vector>
  </TitlesOfParts>
  <Company>Analysis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Group Large Blue Template</dc:title>
  <dc:creator>tmysko</dc:creator>
  <cp:keywords>PowerPoint; projection; template; presentation</cp:keywords>
  <cp:lastModifiedBy>Paul Hibbard</cp:lastModifiedBy>
  <cp:revision>502</cp:revision>
  <cp:lastPrinted>2014-06-26T22:51:19Z</cp:lastPrinted>
  <dcterms:created xsi:type="dcterms:W3CDTF">2012-02-28T20:26:03Z</dcterms:created>
  <dcterms:modified xsi:type="dcterms:W3CDTF">2014-06-26T22:51:32Z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
  </property>
  <property fmtid="{D5CDD505-2E9C-101B-9397-08002B2CF9AE}" pid="3" name="DocIDPosition">
    <vt:i4>1</vt:i4>
  </property>
  <property fmtid="{D5CDD505-2E9C-101B-9397-08002B2CF9AE}" pid="4" name="DocIDinTitle">
    <vt:bool>true</vt:bool>
  </property>
  <property fmtid="{D5CDD505-2E9C-101B-9397-08002B2CF9AE}" pid="5" name="DocIDinSlide">
    <vt:bool>true</vt:bool>
  </property>
  <property fmtid="{D5CDD505-2E9C-101B-9397-08002B2CF9AE}" pid="6" name="NotesPageLayout">
    <vt:lpwstr>Message</vt:lpwstr>
  </property>
  <property fmtid="{D5CDD505-2E9C-101B-9397-08002B2CF9AE}" pid="7" name="Title">
    <vt:lpwstr/>
  </property>
  <property fmtid="{D5CDD505-2E9C-101B-9397-08002B2CF9AE}" pid="8" name="Final">
    <vt:bool>true</vt:bool>
  </property>
  <property fmtid="{D5CDD505-2E9C-101B-9397-08002B2CF9AE}" pid="9" name="Event">
    <vt:lpwstr/>
  </property>
  <property fmtid="{D5CDD505-2E9C-101B-9397-08002B2CF9AE}" pid="10" name="Delivery Date">
    <vt:lpwstr/>
  </property>
  <property fmtid="{D5CDD505-2E9C-101B-9397-08002B2CF9AE}" pid="11" name="TaxKeyword">
    <vt:lpwstr>174;#template|2e65a2a9-9057-4189-b9fd-0981b84c752b;#653;#PowerPoint|6ef518c9-a75d-4a41-b748-b6a832b8678b;#136;#presentation|ae6fe715-e981-495b-8d5a-ea9ba1370600;#2065;#projection|847cfa82-5043-4469-a6d7-fba76a745e58</vt:lpwstr>
  </property>
  <property fmtid="{D5CDD505-2E9C-101B-9397-08002B2CF9AE}" pid="12" name="ContentTypeId">
    <vt:lpwstr>0x010100B1CF8EC54CA89F4181A8E689D32BE3B300770E3B5AECE7EA428F340960104155AF</vt:lpwstr>
  </property>
  <property fmtid="{D5CDD505-2E9C-101B-9397-08002B2CF9AE}" pid="13" name="AGOffice">
    <vt:lpwstr/>
  </property>
  <property fmtid="{D5CDD505-2E9C-101B-9397-08002B2CF9AE}" pid="14" name="SiteNavigation">
    <vt:lpwstr/>
  </property>
  <property fmtid="{D5CDD505-2E9C-101B-9397-08002B2CF9AE}" pid="15" name="AGDepartment">
    <vt:lpwstr/>
  </property>
</Properties>
</file>